
<file path=[Content_Types].xml><?xml version="1.0" encoding="utf-8"?>
<Types xmlns="http://schemas.openxmlformats.org/package/2006/content-types">
  <Default Extension="xml" ContentType="application/xml"/>
  <Default Extension="tiff" ContentType="image/tiff"/>
  <Default Extension="emf" ContentType="image/x-emf"/>
  <Default Extension="xlsx" ContentType="application/vnd.openxmlformats-officedocument.spreadsheetml.sheet"/>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drawings/drawing1.xml" ContentType="application/vnd.openxmlformats-officedocument.drawingml.chartshape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71" r:id="rId2"/>
    <p:sldId id="337" r:id="rId3"/>
    <p:sldId id="336" r:id="rId4"/>
    <p:sldId id="338" r:id="rId5"/>
    <p:sldId id="287" r:id="rId6"/>
    <p:sldId id="288" r:id="rId7"/>
    <p:sldId id="290" r:id="rId8"/>
    <p:sldId id="289" r:id="rId9"/>
    <p:sldId id="298" r:id="rId10"/>
    <p:sldId id="312" r:id="rId11"/>
    <p:sldId id="331" r:id="rId12"/>
    <p:sldId id="308" r:id="rId13"/>
    <p:sldId id="339" r:id="rId14"/>
    <p:sldId id="341" r:id="rId15"/>
    <p:sldId id="332" r:id="rId16"/>
    <p:sldId id="303" r:id="rId17"/>
    <p:sldId id="340"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EBF8"/>
    <a:srgbClr val="E4B61B"/>
    <a:srgbClr val="FF6600"/>
    <a:srgbClr val="DD7B1A"/>
    <a:srgbClr val="D6B07F"/>
    <a:srgbClr val="FFFF66"/>
    <a:srgbClr val="042061"/>
    <a:srgbClr val="111D61"/>
    <a:srgbClr val="00007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51" autoAdjust="0"/>
    <p:restoredTop sz="94660"/>
  </p:normalViewPr>
  <p:slideViewPr>
    <p:cSldViewPr snapToGrid="0" snapToObjects="1">
      <p:cViewPr>
        <p:scale>
          <a:sx n="75" d="100"/>
          <a:sy n="75" d="100"/>
        </p:scale>
        <p:origin x="-1016" y="-2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Chart%20in%20Microsoft%20Office%20PowerPoint" TargetMode="Externa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1.xlsx"/><Relationship Id="rId2"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0640646019652983"/>
          <c:y val="0.0315829405346558"/>
          <c:w val="0.919736693242321"/>
          <c:h val="0.862373941129574"/>
        </c:manualLayout>
      </c:layout>
      <c:lineChart>
        <c:grouping val="standard"/>
        <c:varyColors val="0"/>
        <c:ser>
          <c:idx val="0"/>
          <c:order val="0"/>
          <c:cat>
            <c:numRef>
              <c:f>'[Chart in Microsoft Office PowerPoint]users'!$A$1:$A$47</c:f>
              <c:numCache>
                <c:formatCode>mmm\-yy</c:formatCode>
                <c:ptCount val="47"/>
                <c:pt idx="0">
                  <c:v>39356.0</c:v>
                </c:pt>
                <c:pt idx="1">
                  <c:v>39417.0</c:v>
                </c:pt>
                <c:pt idx="2">
                  <c:v>39479.0</c:v>
                </c:pt>
                <c:pt idx="3">
                  <c:v>39508.0</c:v>
                </c:pt>
                <c:pt idx="4">
                  <c:v>39539.0</c:v>
                </c:pt>
                <c:pt idx="5">
                  <c:v>39600.0</c:v>
                </c:pt>
                <c:pt idx="6">
                  <c:v>39630.0</c:v>
                </c:pt>
                <c:pt idx="7">
                  <c:v>39692.0</c:v>
                </c:pt>
                <c:pt idx="8">
                  <c:v>39722.0</c:v>
                </c:pt>
                <c:pt idx="9">
                  <c:v>39753.0</c:v>
                </c:pt>
                <c:pt idx="10">
                  <c:v>39783.0</c:v>
                </c:pt>
                <c:pt idx="11">
                  <c:v>39814.0</c:v>
                </c:pt>
                <c:pt idx="12">
                  <c:v>39845.0</c:v>
                </c:pt>
                <c:pt idx="13">
                  <c:v>39873.0</c:v>
                </c:pt>
                <c:pt idx="14">
                  <c:v>39904.0</c:v>
                </c:pt>
                <c:pt idx="15">
                  <c:v>39934.0</c:v>
                </c:pt>
                <c:pt idx="16">
                  <c:v>39965.0</c:v>
                </c:pt>
                <c:pt idx="17">
                  <c:v>39995.0</c:v>
                </c:pt>
                <c:pt idx="18">
                  <c:v>40026.0</c:v>
                </c:pt>
                <c:pt idx="19">
                  <c:v>40057.0</c:v>
                </c:pt>
                <c:pt idx="20">
                  <c:v>40087.0</c:v>
                </c:pt>
                <c:pt idx="21">
                  <c:v>40118.0</c:v>
                </c:pt>
                <c:pt idx="22">
                  <c:v>40148.0</c:v>
                </c:pt>
                <c:pt idx="23">
                  <c:v>40179.0</c:v>
                </c:pt>
                <c:pt idx="24">
                  <c:v>40210.0</c:v>
                </c:pt>
                <c:pt idx="25">
                  <c:v>40238.0</c:v>
                </c:pt>
                <c:pt idx="26">
                  <c:v>40269.0</c:v>
                </c:pt>
                <c:pt idx="27">
                  <c:v>40299.0</c:v>
                </c:pt>
                <c:pt idx="28">
                  <c:v>40330.0</c:v>
                </c:pt>
                <c:pt idx="29">
                  <c:v>40360.0</c:v>
                </c:pt>
                <c:pt idx="30">
                  <c:v>40391.0</c:v>
                </c:pt>
                <c:pt idx="31">
                  <c:v>40422.0</c:v>
                </c:pt>
                <c:pt idx="32">
                  <c:v>40452.0</c:v>
                </c:pt>
                <c:pt idx="33">
                  <c:v>40483.0</c:v>
                </c:pt>
                <c:pt idx="34">
                  <c:v>40452.0</c:v>
                </c:pt>
                <c:pt idx="35">
                  <c:v>40483.0</c:v>
                </c:pt>
                <c:pt idx="36">
                  <c:v>40513.0</c:v>
                </c:pt>
                <c:pt idx="37">
                  <c:v>40544.0</c:v>
                </c:pt>
                <c:pt idx="38">
                  <c:v>40575.0</c:v>
                </c:pt>
                <c:pt idx="39">
                  <c:v>40603.0</c:v>
                </c:pt>
                <c:pt idx="40">
                  <c:v>40634.0</c:v>
                </c:pt>
                <c:pt idx="41">
                  <c:v>40664.0</c:v>
                </c:pt>
                <c:pt idx="42">
                  <c:v>40695.0</c:v>
                </c:pt>
                <c:pt idx="43">
                  <c:v>40725.0</c:v>
                </c:pt>
                <c:pt idx="44">
                  <c:v>40907.0</c:v>
                </c:pt>
                <c:pt idx="45">
                  <c:v>41091.0</c:v>
                </c:pt>
                <c:pt idx="46">
                  <c:v>41273.0</c:v>
                </c:pt>
              </c:numCache>
            </c:numRef>
          </c:cat>
          <c:val>
            <c:numRef>
              <c:f>'[Chart in Microsoft Office PowerPoint]users'!$B$1:$B$47</c:f>
              <c:numCache>
                <c:formatCode>General</c:formatCode>
                <c:ptCount val="47"/>
                <c:pt idx="0">
                  <c:v>156.0</c:v>
                </c:pt>
                <c:pt idx="1">
                  <c:v>164.0</c:v>
                </c:pt>
                <c:pt idx="2">
                  <c:v>180.0</c:v>
                </c:pt>
                <c:pt idx="3">
                  <c:v>191.0</c:v>
                </c:pt>
                <c:pt idx="4">
                  <c:v>223.0</c:v>
                </c:pt>
                <c:pt idx="5">
                  <c:v>230.0</c:v>
                </c:pt>
                <c:pt idx="6">
                  <c:v>240.0</c:v>
                </c:pt>
                <c:pt idx="7">
                  <c:v>257.0</c:v>
                </c:pt>
                <c:pt idx="8">
                  <c:v>274.0</c:v>
                </c:pt>
                <c:pt idx="9">
                  <c:v>281.0</c:v>
                </c:pt>
                <c:pt idx="10">
                  <c:v>287.0</c:v>
                </c:pt>
                <c:pt idx="11">
                  <c:v>293.0</c:v>
                </c:pt>
                <c:pt idx="12">
                  <c:v>307.0</c:v>
                </c:pt>
                <c:pt idx="13">
                  <c:v>314.0</c:v>
                </c:pt>
                <c:pt idx="14">
                  <c:v>323.0</c:v>
                </c:pt>
                <c:pt idx="15">
                  <c:v>337.0</c:v>
                </c:pt>
                <c:pt idx="16">
                  <c:v>347.0</c:v>
                </c:pt>
                <c:pt idx="17">
                  <c:v>360.0</c:v>
                </c:pt>
                <c:pt idx="18">
                  <c:v>377.0</c:v>
                </c:pt>
                <c:pt idx="19">
                  <c:v>402.0</c:v>
                </c:pt>
                <c:pt idx="20">
                  <c:v>411.0</c:v>
                </c:pt>
                <c:pt idx="21">
                  <c:v>433.0</c:v>
                </c:pt>
                <c:pt idx="22">
                  <c:v>443.0</c:v>
                </c:pt>
                <c:pt idx="23">
                  <c:v>487.0</c:v>
                </c:pt>
                <c:pt idx="24">
                  <c:v>535.0</c:v>
                </c:pt>
                <c:pt idx="25">
                  <c:v>576.0</c:v>
                </c:pt>
                <c:pt idx="26">
                  <c:v>586.0</c:v>
                </c:pt>
                <c:pt idx="27">
                  <c:v>607.0</c:v>
                </c:pt>
                <c:pt idx="28">
                  <c:v>663.0</c:v>
                </c:pt>
                <c:pt idx="29">
                  <c:v>690.0</c:v>
                </c:pt>
                <c:pt idx="30">
                  <c:v>726.0</c:v>
                </c:pt>
                <c:pt idx="31">
                  <c:v>773.0</c:v>
                </c:pt>
                <c:pt idx="32">
                  <c:v>793.0</c:v>
                </c:pt>
                <c:pt idx="33">
                  <c:v>837.0</c:v>
                </c:pt>
                <c:pt idx="34">
                  <c:v>795.0</c:v>
                </c:pt>
                <c:pt idx="35">
                  <c:v>838.0</c:v>
                </c:pt>
                <c:pt idx="36">
                  <c:v>856.0</c:v>
                </c:pt>
                <c:pt idx="37">
                  <c:v>912.0</c:v>
                </c:pt>
                <c:pt idx="38">
                  <c:v>951.0</c:v>
                </c:pt>
                <c:pt idx="39">
                  <c:v>971.0</c:v>
                </c:pt>
                <c:pt idx="40">
                  <c:v>1014.0</c:v>
                </c:pt>
                <c:pt idx="41">
                  <c:v>1050.0</c:v>
                </c:pt>
                <c:pt idx="42">
                  <c:v>1090.0</c:v>
                </c:pt>
                <c:pt idx="43">
                  <c:v>1110.0</c:v>
                </c:pt>
                <c:pt idx="44">
                  <c:v>1150.0</c:v>
                </c:pt>
                <c:pt idx="45">
                  <c:v>1200.0</c:v>
                </c:pt>
                <c:pt idx="46">
                  <c:v>1350.0</c:v>
                </c:pt>
              </c:numCache>
            </c:numRef>
          </c:val>
          <c:smooth val="0"/>
        </c:ser>
        <c:dLbls>
          <c:showLegendKey val="0"/>
          <c:showVal val="0"/>
          <c:showCatName val="0"/>
          <c:showSerName val="0"/>
          <c:showPercent val="0"/>
          <c:showBubbleSize val="0"/>
        </c:dLbls>
        <c:marker val="1"/>
        <c:smooth val="0"/>
        <c:axId val="2136564232"/>
        <c:axId val="2051483992"/>
      </c:lineChart>
      <c:dateAx>
        <c:axId val="2136564232"/>
        <c:scaling>
          <c:orientation val="minMax"/>
        </c:scaling>
        <c:delete val="0"/>
        <c:axPos val="b"/>
        <c:numFmt formatCode="mmm\-yy" sourceLinked="1"/>
        <c:majorTickMark val="out"/>
        <c:minorTickMark val="none"/>
        <c:tickLblPos val="nextTo"/>
        <c:crossAx val="2051483992"/>
        <c:crosses val="autoZero"/>
        <c:auto val="1"/>
        <c:lblOffset val="100"/>
        <c:baseTimeUnit val="days"/>
      </c:dateAx>
      <c:valAx>
        <c:axId val="2051483992"/>
        <c:scaling>
          <c:orientation val="minMax"/>
          <c:max val="1350.0"/>
        </c:scaling>
        <c:delete val="0"/>
        <c:axPos val="l"/>
        <c:majorGridlines/>
        <c:numFmt formatCode="General" sourceLinked="1"/>
        <c:majorTickMark val="out"/>
        <c:minorTickMark val="none"/>
        <c:tickLblPos val="nextTo"/>
        <c:crossAx val="2136564232"/>
        <c:crosses val="autoZero"/>
        <c:crossBetween val="between"/>
      </c:valAx>
    </c:plotArea>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sz="3200" dirty="0" smtClean="0"/>
              <a:t>Research Computing</a:t>
            </a:r>
            <a:r>
              <a:rPr lang="en-US" sz="3200" baseline="0" dirty="0" smtClean="0"/>
              <a:t> Growth – ND CRC</a:t>
            </a:r>
            <a:endParaRPr lang="en-US" sz="3200" dirty="0"/>
          </a:p>
        </c:rich>
      </c:tx>
      <c:layout>
        <c:manualLayout>
          <c:xMode val="edge"/>
          <c:yMode val="edge"/>
          <c:x val="0.0930864197530864"/>
          <c:y val="0.0"/>
        </c:manualLayout>
      </c:layout>
      <c:overlay val="0"/>
    </c:title>
    <c:autoTitleDeleted val="0"/>
    <c:plotArea>
      <c:layout>
        <c:manualLayout>
          <c:layoutTarget val="inner"/>
          <c:xMode val="edge"/>
          <c:yMode val="edge"/>
          <c:x val="0.139661350593888"/>
          <c:y val="0.167930708661417"/>
          <c:w val="0.722679612082388"/>
          <c:h val="0.73518530183727"/>
        </c:manualLayout>
      </c:layout>
      <c:lineChart>
        <c:grouping val="standard"/>
        <c:varyColors val="0"/>
        <c:ser>
          <c:idx val="0"/>
          <c:order val="0"/>
          <c:tx>
            <c:strRef>
              <c:f>Sheet1!$B$1</c:f>
              <c:strCache>
                <c:ptCount val="1"/>
                <c:pt idx="0">
                  <c:v>Compute Servers</c:v>
                </c:pt>
              </c:strCache>
            </c:strRef>
          </c:tx>
          <c:cat>
            <c:numRef>
              <c:f>Sheet1!$A$2:$A$11</c:f>
              <c:numCache>
                <c:formatCode>General</c:formatCode>
                <c:ptCount val="10"/>
                <c:pt idx="0">
                  <c:v>2003.0</c:v>
                </c:pt>
                <c:pt idx="1">
                  <c:v>2004.0</c:v>
                </c:pt>
                <c:pt idx="2">
                  <c:v>2005.0</c:v>
                </c:pt>
                <c:pt idx="3">
                  <c:v>2006.0</c:v>
                </c:pt>
                <c:pt idx="4">
                  <c:v>2007.0</c:v>
                </c:pt>
                <c:pt idx="5">
                  <c:v>2008.0</c:v>
                </c:pt>
                <c:pt idx="6">
                  <c:v>2009.0</c:v>
                </c:pt>
                <c:pt idx="7">
                  <c:v>2010.0</c:v>
                </c:pt>
                <c:pt idx="8">
                  <c:v>2011.0</c:v>
                </c:pt>
                <c:pt idx="9">
                  <c:v>2013.0</c:v>
                </c:pt>
              </c:numCache>
            </c:numRef>
          </c:cat>
          <c:val>
            <c:numRef>
              <c:f>Sheet1!$B$2:$B$11</c:f>
              <c:numCache>
                <c:formatCode>General</c:formatCode>
                <c:ptCount val="10"/>
                <c:pt idx="0">
                  <c:v>68.0</c:v>
                </c:pt>
                <c:pt idx="1">
                  <c:v>212.0</c:v>
                </c:pt>
                <c:pt idx="2">
                  <c:v>144.0</c:v>
                </c:pt>
                <c:pt idx="3">
                  <c:v>432.0</c:v>
                </c:pt>
                <c:pt idx="4">
                  <c:v>632.0</c:v>
                </c:pt>
                <c:pt idx="5">
                  <c:v>1148.0</c:v>
                </c:pt>
                <c:pt idx="6">
                  <c:v>1248.0</c:v>
                </c:pt>
                <c:pt idx="7">
                  <c:v>1288.0</c:v>
                </c:pt>
                <c:pt idx="8">
                  <c:v>1571.0</c:v>
                </c:pt>
                <c:pt idx="9">
                  <c:v>1600.0</c:v>
                </c:pt>
              </c:numCache>
            </c:numRef>
          </c:val>
          <c:smooth val="0"/>
        </c:ser>
        <c:dLbls>
          <c:showLegendKey val="0"/>
          <c:showVal val="0"/>
          <c:showCatName val="0"/>
          <c:showSerName val="0"/>
          <c:showPercent val="0"/>
          <c:showBubbleSize val="0"/>
        </c:dLbls>
        <c:marker val="1"/>
        <c:smooth val="0"/>
        <c:axId val="2137564008"/>
        <c:axId val="2088582920"/>
      </c:lineChart>
      <c:lineChart>
        <c:grouping val="standard"/>
        <c:varyColors val="0"/>
        <c:ser>
          <c:idx val="1"/>
          <c:order val="1"/>
          <c:tx>
            <c:strRef>
              <c:f>Sheet1!$C$1</c:f>
              <c:strCache>
                <c:ptCount val="1"/>
                <c:pt idx="0">
                  <c:v>CPU Cores</c:v>
                </c:pt>
              </c:strCache>
            </c:strRef>
          </c:tx>
          <c:cat>
            <c:numRef>
              <c:f>Sheet1!$A$2:$A$11</c:f>
              <c:numCache>
                <c:formatCode>General</c:formatCode>
                <c:ptCount val="10"/>
                <c:pt idx="0">
                  <c:v>2003.0</c:v>
                </c:pt>
                <c:pt idx="1">
                  <c:v>2004.0</c:v>
                </c:pt>
                <c:pt idx="2">
                  <c:v>2005.0</c:v>
                </c:pt>
                <c:pt idx="3">
                  <c:v>2006.0</c:v>
                </c:pt>
                <c:pt idx="4">
                  <c:v>2007.0</c:v>
                </c:pt>
                <c:pt idx="5">
                  <c:v>2008.0</c:v>
                </c:pt>
                <c:pt idx="6">
                  <c:v>2009.0</c:v>
                </c:pt>
                <c:pt idx="7">
                  <c:v>2010.0</c:v>
                </c:pt>
                <c:pt idx="8">
                  <c:v>2011.0</c:v>
                </c:pt>
                <c:pt idx="9">
                  <c:v>2013.0</c:v>
                </c:pt>
              </c:numCache>
            </c:numRef>
          </c:cat>
          <c:val>
            <c:numRef>
              <c:f>Sheet1!$C$2:$C$11</c:f>
              <c:numCache>
                <c:formatCode>General</c:formatCode>
                <c:ptCount val="10"/>
                <c:pt idx="0">
                  <c:v>124.0</c:v>
                </c:pt>
                <c:pt idx="1">
                  <c:v>452.0</c:v>
                </c:pt>
                <c:pt idx="2">
                  <c:v>368.0</c:v>
                </c:pt>
                <c:pt idx="3">
                  <c:v>944.0</c:v>
                </c:pt>
                <c:pt idx="4">
                  <c:v>2044.0</c:v>
                </c:pt>
                <c:pt idx="5">
                  <c:v>3000.0</c:v>
                </c:pt>
                <c:pt idx="6">
                  <c:v>6120.0</c:v>
                </c:pt>
                <c:pt idx="7">
                  <c:v>7668.0</c:v>
                </c:pt>
                <c:pt idx="8">
                  <c:v>11114.0</c:v>
                </c:pt>
                <c:pt idx="9">
                  <c:v>20000.0</c:v>
                </c:pt>
              </c:numCache>
            </c:numRef>
          </c:val>
          <c:smooth val="0"/>
        </c:ser>
        <c:dLbls>
          <c:showLegendKey val="0"/>
          <c:showVal val="0"/>
          <c:showCatName val="0"/>
          <c:showSerName val="0"/>
          <c:showPercent val="0"/>
          <c:showBubbleSize val="0"/>
        </c:dLbls>
        <c:marker val="1"/>
        <c:smooth val="0"/>
        <c:axId val="2088355560"/>
        <c:axId val="2136807560"/>
      </c:lineChart>
      <c:catAx>
        <c:axId val="2137564008"/>
        <c:scaling>
          <c:orientation val="minMax"/>
        </c:scaling>
        <c:delete val="0"/>
        <c:axPos val="b"/>
        <c:title>
          <c:tx>
            <c:rich>
              <a:bodyPr/>
              <a:lstStyle/>
              <a:p>
                <a:pPr>
                  <a:defRPr/>
                </a:pPr>
                <a:r>
                  <a:rPr lang="en-US" dirty="0" smtClean="0"/>
                  <a:t>Year</a:t>
                </a:r>
                <a:endParaRPr lang="en-US" dirty="0"/>
              </a:p>
            </c:rich>
          </c:tx>
          <c:layout/>
          <c:overlay val="0"/>
        </c:title>
        <c:numFmt formatCode="General" sourceLinked="1"/>
        <c:majorTickMark val="out"/>
        <c:minorTickMark val="none"/>
        <c:tickLblPos val="nextTo"/>
        <c:crossAx val="2088582920"/>
        <c:crosses val="autoZero"/>
        <c:auto val="1"/>
        <c:lblAlgn val="ctr"/>
        <c:lblOffset val="100"/>
        <c:noMultiLvlLbl val="0"/>
      </c:catAx>
      <c:valAx>
        <c:axId val="2088582920"/>
        <c:scaling>
          <c:orientation val="minMax"/>
          <c:max val="1650.0"/>
        </c:scaling>
        <c:delete val="0"/>
        <c:axPos val="l"/>
        <c:majorGridlines/>
        <c:title>
          <c:tx>
            <c:rich>
              <a:bodyPr rot="-5400000" vert="horz"/>
              <a:lstStyle/>
              <a:p>
                <a:pPr>
                  <a:defRPr/>
                </a:pPr>
                <a:r>
                  <a:rPr lang="en-US" dirty="0" smtClean="0"/>
                  <a:t>Compute</a:t>
                </a:r>
                <a:r>
                  <a:rPr lang="en-US" baseline="0" dirty="0" smtClean="0"/>
                  <a:t> Servers (Infrastructure Size)</a:t>
                </a:r>
                <a:endParaRPr lang="en-US" dirty="0"/>
              </a:p>
            </c:rich>
          </c:tx>
          <c:layout/>
          <c:overlay val="0"/>
        </c:title>
        <c:numFmt formatCode="General" sourceLinked="1"/>
        <c:majorTickMark val="out"/>
        <c:minorTickMark val="none"/>
        <c:tickLblPos val="nextTo"/>
        <c:crossAx val="2137564008"/>
        <c:crosses val="autoZero"/>
        <c:crossBetween val="between"/>
      </c:valAx>
      <c:valAx>
        <c:axId val="2136807560"/>
        <c:scaling>
          <c:orientation val="minMax"/>
          <c:max val="20000.0"/>
        </c:scaling>
        <c:delete val="0"/>
        <c:axPos val="r"/>
        <c:title>
          <c:tx>
            <c:rich>
              <a:bodyPr rot="-5400000" vert="horz"/>
              <a:lstStyle/>
              <a:p>
                <a:pPr>
                  <a:defRPr/>
                </a:pPr>
                <a:r>
                  <a:rPr lang="en-US" dirty="0" smtClean="0"/>
                  <a:t>CPU Cores (Compute Capability)</a:t>
                </a:r>
                <a:endParaRPr lang="en-US" dirty="0"/>
              </a:p>
            </c:rich>
          </c:tx>
          <c:layout/>
          <c:overlay val="0"/>
        </c:title>
        <c:numFmt formatCode="General" sourceLinked="1"/>
        <c:majorTickMark val="out"/>
        <c:minorTickMark val="none"/>
        <c:tickLblPos val="nextTo"/>
        <c:crossAx val="2088355560"/>
        <c:crosses val="max"/>
        <c:crossBetween val="between"/>
      </c:valAx>
      <c:catAx>
        <c:axId val="2088355560"/>
        <c:scaling>
          <c:orientation val="minMax"/>
        </c:scaling>
        <c:delete val="1"/>
        <c:axPos val="b"/>
        <c:numFmt formatCode="General" sourceLinked="1"/>
        <c:majorTickMark val="out"/>
        <c:minorTickMark val="none"/>
        <c:tickLblPos val="none"/>
        <c:crossAx val="2136807560"/>
        <c:crosses val="autoZero"/>
        <c:auto val="1"/>
        <c:lblAlgn val="ctr"/>
        <c:lblOffset val="100"/>
        <c:noMultiLvlLbl val="0"/>
      </c:catAx>
    </c:plotArea>
    <c:legend>
      <c:legendPos val="r"/>
      <c:layout>
        <c:manualLayout>
          <c:xMode val="edge"/>
          <c:yMode val="edge"/>
          <c:x val="0.165825965833218"/>
          <c:y val="0.201884339457568"/>
          <c:w val="0.234758829488419"/>
          <c:h val="0.141134208223972"/>
        </c:manualLayout>
      </c:layout>
      <c:overlay val="0"/>
      <c:spPr>
        <a:solidFill>
          <a:schemeClr val="bg1"/>
        </a:solidFill>
        <a:ln>
          <a:solidFill>
            <a:schemeClr val="tx1"/>
          </a:solidFill>
        </a:ln>
      </c:spPr>
    </c:legend>
    <c:plotVisOnly val="1"/>
    <c:dispBlanksAs val="gap"/>
    <c:showDLblsOverMax val="0"/>
  </c:chart>
  <c:txPr>
    <a:bodyPr/>
    <a:lstStyle/>
    <a:p>
      <a:pPr>
        <a:defRPr sz="1800"/>
      </a:pPr>
      <a:endParaRPr lang="en-US"/>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0.34211</cdr:x>
      <cdr:y>0.48</cdr:y>
    </cdr:from>
    <cdr:to>
      <cdr:x>0.48246</cdr:x>
      <cdr:y>0.54667</cdr:y>
    </cdr:to>
    <cdr:sp macro="" textlink="">
      <cdr:nvSpPr>
        <cdr:cNvPr id="2" name="TextBox 1"/>
        <cdr:cNvSpPr txBox="1"/>
      </cdr:nvSpPr>
      <cdr:spPr>
        <a:xfrm xmlns:a="http://schemas.openxmlformats.org/drawingml/2006/main">
          <a:off x="2971800" y="2743200"/>
          <a:ext cx="1219200" cy="38100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dirty="0"/>
        </a:p>
      </cdr:txBody>
    </cdr:sp>
  </cdr:relSizeAnchor>
  <cdr:relSizeAnchor xmlns:cdr="http://schemas.openxmlformats.org/drawingml/2006/chartDrawing">
    <cdr:from>
      <cdr:x>0.19298</cdr:x>
      <cdr:y>0.42667</cdr:y>
    </cdr:from>
    <cdr:to>
      <cdr:x>0.4386</cdr:x>
      <cdr:y>0.53333</cdr:y>
    </cdr:to>
    <cdr:sp macro="" textlink="">
      <cdr:nvSpPr>
        <cdr:cNvPr id="3" name="TextBox 2"/>
        <cdr:cNvSpPr txBox="1"/>
      </cdr:nvSpPr>
      <cdr:spPr>
        <a:xfrm xmlns:a="http://schemas.openxmlformats.org/drawingml/2006/main">
          <a:off x="1676400" y="2438400"/>
          <a:ext cx="2133600" cy="609600"/>
        </a:xfrm>
        <a:prstGeom xmlns:a="http://schemas.openxmlformats.org/drawingml/2006/main" prst="rect">
          <a:avLst/>
        </a:prstGeom>
        <a:solidFill xmlns:a="http://schemas.openxmlformats.org/drawingml/2006/main">
          <a:schemeClr val="bg1"/>
        </a:solidFill>
        <a:ln xmlns:a="http://schemas.openxmlformats.org/drawingml/2006/main" cap="rnd">
          <a:solidFill>
            <a:schemeClr val="tx1"/>
          </a:solidFill>
        </a:ln>
      </cdr:spPr>
      <cdr:txBody>
        <a:bodyPr xmlns:a="http://schemas.openxmlformats.org/drawingml/2006/main" vertOverflow="clip" wrap="square" rtlCol="0"/>
        <a:lstStyle xmlns:a="http://schemas.openxmlformats.org/drawingml/2006/main"/>
        <a:p xmlns:a="http://schemas.openxmlformats.org/drawingml/2006/main">
          <a:r>
            <a:rPr lang="en-US" sz="1400" dirty="0" smtClean="0"/>
            <a:t>CRC Begins to Host/Admin Faculty Clusters</a:t>
          </a:r>
          <a:endParaRPr lang="en-US" sz="1400" dirty="0"/>
        </a:p>
      </cdr:txBody>
    </cdr:sp>
  </cdr:relSizeAnchor>
  <cdr:relSizeAnchor xmlns:cdr="http://schemas.openxmlformats.org/drawingml/2006/chartDrawing">
    <cdr:from>
      <cdr:x>0.50785</cdr:x>
      <cdr:y>0.62864</cdr:y>
    </cdr:from>
    <cdr:to>
      <cdr:x>0.60779</cdr:x>
      <cdr:y>0.85805</cdr:y>
    </cdr:to>
    <cdr:sp macro="" textlink="">
      <cdr:nvSpPr>
        <cdr:cNvPr id="5" name="Freeform 4"/>
        <cdr:cNvSpPr/>
      </cdr:nvSpPr>
      <cdr:spPr>
        <a:xfrm xmlns:a="http://schemas.openxmlformats.org/drawingml/2006/main" rot="1848155">
          <a:off x="4566426" y="3592674"/>
          <a:ext cx="898621" cy="1311078"/>
        </a:xfrm>
        <a:custGeom xmlns:a="http://schemas.openxmlformats.org/drawingml/2006/main">
          <a:avLst/>
          <a:gdLst>
            <a:gd name="connsiteX0" fmla="*/ 1103086 w 1366157"/>
            <a:gd name="connsiteY0" fmla="*/ 18143 h 1805214"/>
            <a:gd name="connsiteX1" fmla="*/ 798286 w 1366157"/>
            <a:gd name="connsiteY1" fmla="*/ 257629 h 1805214"/>
            <a:gd name="connsiteX2" fmla="*/ 547914 w 1366157"/>
            <a:gd name="connsiteY2" fmla="*/ 801914 h 1805214"/>
            <a:gd name="connsiteX3" fmla="*/ 90714 w 1366157"/>
            <a:gd name="connsiteY3" fmla="*/ 1367972 h 1805214"/>
            <a:gd name="connsiteX4" fmla="*/ 68943 w 1366157"/>
            <a:gd name="connsiteY4" fmla="*/ 1727200 h 1805214"/>
            <a:gd name="connsiteX5" fmla="*/ 504371 w 1366157"/>
            <a:gd name="connsiteY5" fmla="*/ 1727200 h 1805214"/>
            <a:gd name="connsiteX6" fmla="*/ 885371 w 1366157"/>
            <a:gd name="connsiteY6" fmla="*/ 1259114 h 1805214"/>
            <a:gd name="connsiteX7" fmla="*/ 1103086 w 1366157"/>
            <a:gd name="connsiteY7" fmla="*/ 856343 h 1805214"/>
            <a:gd name="connsiteX8" fmla="*/ 1364343 w 1366157"/>
            <a:gd name="connsiteY8" fmla="*/ 366486 h 1805214"/>
            <a:gd name="connsiteX9" fmla="*/ 1103086 w 1366157"/>
            <a:gd name="connsiteY9" fmla="*/ 18143 h 180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57" h="1805214">
              <a:moveTo>
                <a:pt x="1103086" y="18143"/>
              </a:moveTo>
              <a:cubicBezTo>
                <a:pt x="1008743" y="0"/>
                <a:pt x="890815" y="127001"/>
                <a:pt x="798286" y="257629"/>
              </a:cubicBezTo>
              <a:cubicBezTo>
                <a:pt x="705757" y="388258"/>
                <a:pt x="665843" y="616857"/>
                <a:pt x="547914" y="801914"/>
              </a:cubicBezTo>
              <a:cubicBezTo>
                <a:pt x="429985" y="986971"/>
                <a:pt x="170543" y="1213758"/>
                <a:pt x="90714" y="1367972"/>
              </a:cubicBezTo>
              <a:cubicBezTo>
                <a:pt x="10886" y="1522186"/>
                <a:pt x="0" y="1667329"/>
                <a:pt x="68943" y="1727200"/>
              </a:cubicBezTo>
              <a:cubicBezTo>
                <a:pt x="137886" y="1787071"/>
                <a:pt x="368300" y="1805214"/>
                <a:pt x="504371" y="1727200"/>
              </a:cubicBezTo>
              <a:cubicBezTo>
                <a:pt x="640442" y="1649186"/>
                <a:pt x="785585" y="1404257"/>
                <a:pt x="885371" y="1259114"/>
              </a:cubicBezTo>
              <a:cubicBezTo>
                <a:pt x="985157" y="1113971"/>
                <a:pt x="1023257" y="1005114"/>
                <a:pt x="1103086" y="856343"/>
              </a:cubicBezTo>
              <a:cubicBezTo>
                <a:pt x="1182915" y="707572"/>
                <a:pt x="1362529" y="504372"/>
                <a:pt x="1364343" y="366486"/>
              </a:cubicBezTo>
              <a:cubicBezTo>
                <a:pt x="1366157" y="228600"/>
                <a:pt x="1197429" y="36286"/>
                <a:pt x="1103086" y="18143"/>
              </a:cubicBezTo>
              <a:close/>
            </a:path>
          </a:pathLst>
        </a:custGeom>
        <a:noFill xmlns:a="http://schemas.openxmlformats.org/drawingml/2006/main"/>
        <a:ln xmlns:a="http://schemas.openxmlformats.org/drawingml/2006/main" w="12700">
          <a:solidFill>
            <a:schemeClr val="tx1"/>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0.4386</cdr:x>
      <cdr:y>0.47228</cdr:y>
    </cdr:from>
    <cdr:to>
      <cdr:x>0.54049</cdr:x>
      <cdr:y>0.73037</cdr:y>
    </cdr:to>
    <cdr:sp macro="" textlink="">
      <cdr:nvSpPr>
        <cdr:cNvPr id="7" name="Straight Arrow Connector 6"/>
        <cdr:cNvSpPr/>
      </cdr:nvSpPr>
      <cdr:spPr>
        <a:xfrm xmlns:a="http://schemas.openxmlformats.org/drawingml/2006/main">
          <a:off x="3943716" y="2699080"/>
          <a:ext cx="916151" cy="1474987"/>
        </a:xfrm>
        <a:prstGeom xmlns:a="http://schemas.openxmlformats.org/drawingml/2006/main" prst="straightConnector1">
          <a:avLst/>
        </a:prstGeom>
        <a:ln xmlns:a="http://schemas.openxmlformats.org/drawingml/2006/main">
          <a:solidFill>
            <a:schemeClr val="tx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0.66994</cdr:x>
      <cdr:y>0.29926</cdr:y>
    </cdr:from>
    <cdr:to>
      <cdr:x>0.82721</cdr:x>
      <cdr:y>0.61513</cdr:y>
    </cdr:to>
    <cdr:sp macro="" textlink="">
      <cdr:nvSpPr>
        <cdr:cNvPr id="8" name="Freeform 7"/>
        <cdr:cNvSpPr/>
      </cdr:nvSpPr>
      <cdr:spPr>
        <a:xfrm xmlns:a="http://schemas.openxmlformats.org/drawingml/2006/main">
          <a:off x="6023799" y="1710248"/>
          <a:ext cx="1414109" cy="1805197"/>
        </a:xfrm>
        <a:custGeom xmlns:a="http://schemas.openxmlformats.org/drawingml/2006/main">
          <a:avLst/>
          <a:gdLst>
            <a:gd name="connsiteX0" fmla="*/ 1103086 w 1366157"/>
            <a:gd name="connsiteY0" fmla="*/ 18143 h 1805214"/>
            <a:gd name="connsiteX1" fmla="*/ 798286 w 1366157"/>
            <a:gd name="connsiteY1" fmla="*/ 257629 h 1805214"/>
            <a:gd name="connsiteX2" fmla="*/ 547914 w 1366157"/>
            <a:gd name="connsiteY2" fmla="*/ 801914 h 1805214"/>
            <a:gd name="connsiteX3" fmla="*/ 90714 w 1366157"/>
            <a:gd name="connsiteY3" fmla="*/ 1367972 h 1805214"/>
            <a:gd name="connsiteX4" fmla="*/ 68943 w 1366157"/>
            <a:gd name="connsiteY4" fmla="*/ 1727200 h 1805214"/>
            <a:gd name="connsiteX5" fmla="*/ 504371 w 1366157"/>
            <a:gd name="connsiteY5" fmla="*/ 1727200 h 1805214"/>
            <a:gd name="connsiteX6" fmla="*/ 885371 w 1366157"/>
            <a:gd name="connsiteY6" fmla="*/ 1259114 h 1805214"/>
            <a:gd name="connsiteX7" fmla="*/ 1103086 w 1366157"/>
            <a:gd name="connsiteY7" fmla="*/ 856343 h 1805214"/>
            <a:gd name="connsiteX8" fmla="*/ 1364343 w 1366157"/>
            <a:gd name="connsiteY8" fmla="*/ 366486 h 1805214"/>
            <a:gd name="connsiteX9" fmla="*/ 1103086 w 1366157"/>
            <a:gd name="connsiteY9" fmla="*/ 18143 h 180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57" h="1805214">
              <a:moveTo>
                <a:pt x="1103086" y="18143"/>
              </a:moveTo>
              <a:cubicBezTo>
                <a:pt x="1008743" y="0"/>
                <a:pt x="890815" y="127001"/>
                <a:pt x="798286" y="257629"/>
              </a:cubicBezTo>
              <a:cubicBezTo>
                <a:pt x="705757" y="388258"/>
                <a:pt x="665843" y="616857"/>
                <a:pt x="547914" y="801914"/>
              </a:cubicBezTo>
              <a:cubicBezTo>
                <a:pt x="429985" y="986971"/>
                <a:pt x="170543" y="1213758"/>
                <a:pt x="90714" y="1367972"/>
              </a:cubicBezTo>
              <a:cubicBezTo>
                <a:pt x="10886" y="1522186"/>
                <a:pt x="0" y="1667329"/>
                <a:pt x="68943" y="1727200"/>
              </a:cubicBezTo>
              <a:cubicBezTo>
                <a:pt x="137886" y="1787071"/>
                <a:pt x="368300" y="1805214"/>
                <a:pt x="504371" y="1727200"/>
              </a:cubicBezTo>
              <a:cubicBezTo>
                <a:pt x="640442" y="1649186"/>
                <a:pt x="785585" y="1404257"/>
                <a:pt x="885371" y="1259114"/>
              </a:cubicBezTo>
              <a:cubicBezTo>
                <a:pt x="985157" y="1113971"/>
                <a:pt x="1023257" y="1005114"/>
                <a:pt x="1103086" y="856343"/>
              </a:cubicBezTo>
              <a:cubicBezTo>
                <a:pt x="1182915" y="707572"/>
                <a:pt x="1362529" y="504372"/>
                <a:pt x="1364343" y="366486"/>
              </a:cubicBezTo>
              <a:cubicBezTo>
                <a:pt x="1366157" y="228600"/>
                <a:pt x="1197429" y="36286"/>
                <a:pt x="1103086" y="18143"/>
              </a:cubicBezTo>
              <a:close/>
            </a:path>
          </a:pathLst>
        </a:custGeom>
        <a:noFill xmlns:a="http://schemas.openxmlformats.org/drawingml/2006/main"/>
        <a:ln xmlns:a="http://schemas.openxmlformats.org/drawingml/2006/main" w="12700" cap="flat" cmpd="sng" algn="ctr">
          <a:solidFill>
            <a:sysClr val="windowText" lastClr="000000"/>
          </a:solidFill>
          <a:prstDash val="solid"/>
        </a:ln>
        <a:effectLst xmlns:a="http://schemas.openxmlformats.org/drawingml/2006/mai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ysClr val="window" lastClr="FFFFFF"/>
              </a:solidFill>
              <a:latin typeface="Calibri"/>
            </a:defRPr>
          </a:lvl1pPr>
          <a:lvl2pPr marL="457200" indent="0">
            <a:defRPr sz="1100">
              <a:solidFill>
                <a:sysClr val="window" lastClr="FFFFFF"/>
              </a:solidFill>
              <a:latin typeface="Calibri"/>
            </a:defRPr>
          </a:lvl2pPr>
          <a:lvl3pPr marL="914400" indent="0">
            <a:defRPr sz="1100">
              <a:solidFill>
                <a:sysClr val="window" lastClr="FFFFFF"/>
              </a:solidFill>
              <a:latin typeface="Calibri"/>
            </a:defRPr>
          </a:lvl3pPr>
          <a:lvl4pPr marL="1371600" indent="0">
            <a:defRPr sz="1100">
              <a:solidFill>
                <a:sysClr val="window" lastClr="FFFFFF"/>
              </a:solidFill>
              <a:latin typeface="Calibri"/>
            </a:defRPr>
          </a:lvl4pPr>
          <a:lvl5pPr marL="1828800" indent="0">
            <a:defRPr sz="1100">
              <a:solidFill>
                <a:sysClr val="window" lastClr="FFFFFF"/>
              </a:solidFill>
              <a:latin typeface="Calibri"/>
            </a:defRPr>
          </a:lvl5pPr>
          <a:lvl6pPr marL="2286000" indent="0">
            <a:defRPr sz="1100">
              <a:solidFill>
                <a:sysClr val="window" lastClr="FFFFFF"/>
              </a:solidFill>
              <a:latin typeface="Calibri"/>
            </a:defRPr>
          </a:lvl6pPr>
          <a:lvl7pPr marL="2743200" indent="0">
            <a:defRPr sz="1100">
              <a:solidFill>
                <a:sysClr val="window" lastClr="FFFFFF"/>
              </a:solidFill>
              <a:latin typeface="Calibri"/>
            </a:defRPr>
          </a:lvl7pPr>
          <a:lvl8pPr marL="3200400" indent="0">
            <a:defRPr sz="1100">
              <a:solidFill>
                <a:sysClr val="window" lastClr="FFFFFF"/>
              </a:solidFill>
              <a:latin typeface="Calibri"/>
            </a:defRPr>
          </a:lvl8pPr>
          <a:lvl9pPr marL="3657600" indent="0">
            <a:defRPr sz="1100">
              <a:solidFill>
                <a:sysClr val="window" lastClr="FFFFFF"/>
              </a:solidFill>
              <a:latin typeface="Calibri"/>
            </a:defRPr>
          </a:lvl9pPr>
        </a:lstStyle>
        <a:p xmlns:a="http://schemas.openxmlformats.org/drawingml/2006/main">
          <a:endParaRPr lang="en-US"/>
        </a:p>
      </cdr:txBody>
    </cdr:sp>
  </cdr:relSizeAnchor>
  <cdr:relSizeAnchor xmlns:cdr="http://schemas.openxmlformats.org/drawingml/2006/chartDrawing">
    <cdr:from>
      <cdr:x>0.60412</cdr:x>
      <cdr:y>0.72444</cdr:y>
    </cdr:from>
    <cdr:to>
      <cdr:x>0.8585</cdr:x>
      <cdr:y>0.81778</cdr:y>
    </cdr:to>
    <cdr:sp macro="" textlink="">
      <cdr:nvSpPr>
        <cdr:cNvPr id="9" name="TextBox 1"/>
        <cdr:cNvSpPr txBox="1"/>
      </cdr:nvSpPr>
      <cdr:spPr>
        <a:xfrm xmlns:a="http://schemas.openxmlformats.org/drawingml/2006/main">
          <a:off x="5432038" y="4140200"/>
          <a:ext cx="2287283" cy="533438"/>
        </a:xfrm>
        <a:prstGeom xmlns:a="http://schemas.openxmlformats.org/drawingml/2006/main" prst="rect">
          <a:avLst/>
        </a:prstGeom>
        <a:solidFill xmlns:a="http://schemas.openxmlformats.org/drawingml/2006/main">
          <a:sysClr val="window" lastClr="FFFFFF"/>
        </a:solidFill>
        <a:ln xmlns:a="http://schemas.openxmlformats.org/drawingml/2006/main" cap="rnd">
          <a:solidFill>
            <a:sysClr val="windowText" lastClr="000000"/>
          </a:solidFill>
        </a:ln>
      </cdr:spPr>
      <cdr:txBody>
        <a:bodyPr xmlns:a="http://schemas.openxmlformats.org/drawingml/2006/main" wrap="square" rtlCol="0"/>
        <a:lstStyle xmlns:a="http://schemas.openxmlformats.org/drawingml/2006/main">
          <a:lvl1pPr marL="0" indent="0">
            <a:defRPr sz="1100">
              <a:latin typeface="Calibri"/>
            </a:defRPr>
          </a:lvl1pPr>
          <a:lvl2pPr marL="457200" indent="0">
            <a:defRPr sz="1100">
              <a:latin typeface="Calibri"/>
            </a:defRPr>
          </a:lvl2pPr>
          <a:lvl3pPr marL="914400" indent="0">
            <a:defRPr sz="1100">
              <a:latin typeface="Calibri"/>
            </a:defRPr>
          </a:lvl3pPr>
          <a:lvl4pPr marL="1371600" indent="0">
            <a:defRPr sz="1100">
              <a:latin typeface="Calibri"/>
            </a:defRPr>
          </a:lvl4pPr>
          <a:lvl5pPr marL="1828800" indent="0">
            <a:defRPr sz="1100">
              <a:latin typeface="Calibri"/>
            </a:defRPr>
          </a:lvl5pPr>
          <a:lvl6pPr marL="2286000" indent="0">
            <a:defRPr sz="1100">
              <a:latin typeface="Calibri"/>
            </a:defRPr>
          </a:lvl6pPr>
          <a:lvl7pPr marL="2743200" indent="0">
            <a:defRPr sz="1100">
              <a:latin typeface="Calibri"/>
            </a:defRPr>
          </a:lvl7pPr>
          <a:lvl8pPr marL="3200400" indent="0">
            <a:defRPr sz="1100">
              <a:latin typeface="Calibri"/>
            </a:defRPr>
          </a:lvl8pPr>
          <a:lvl9pPr marL="3657600" indent="0">
            <a:defRPr sz="1100">
              <a:latin typeface="Calibri"/>
            </a:defRPr>
          </a:lvl9pPr>
        </a:lstStyle>
        <a:p xmlns:a="http://schemas.openxmlformats.org/drawingml/2006/main">
          <a:r>
            <a:rPr lang="en-US" sz="1400" dirty="0" smtClean="0"/>
            <a:t>450 CRC and Faculty Compute Servers Upgraded</a:t>
          </a:r>
          <a:endParaRPr lang="en-US" sz="1400" dirty="0"/>
        </a:p>
      </cdr:txBody>
    </cdr:sp>
  </cdr:relSizeAnchor>
  <cdr:relSizeAnchor xmlns:cdr="http://schemas.openxmlformats.org/drawingml/2006/chartDrawing">
    <cdr:from>
      <cdr:x>0.7533</cdr:x>
      <cdr:y>0.56444</cdr:y>
    </cdr:from>
    <cdr:to>
      <cdr:x>0.76648</cdr:x>
      <cdr:y>0.71556</cdr:y>
    </cdr:to>
    <cdr:sp macro="" textlink="">
      <cdr:nvSpPr>
        <cdr:cNvPr id="10" name="Straight Arrow Connector 9"/>
        <cdr:cNvSpPr/>
      </cdr:nvSpPr>
      <cdr:spPr>
        <a:xfrm xmlns:a="http://schemas.openxmlformats.org/drawingml/2006/main" flipH="1" flipV="1">
          <a:off x="6773331" y="3225799"/>
          <a:ext cx="118535" cy="863601"/>
        </a:xfrm>
        <a:prstGeom xmlns:a="http://schemas.openxmlformats.org/drawingml/2006/main" prst="straightConnector1">
          <a:avLst/>
        </a:prstGeom>
        <a:noFill xmlns:a="http://schemas.openxmlformats.org/drawingml/2006/main"/>
        <a:ln xmlns:a="http://schemas.openxmlformats.org/drawingml/2006/main" w="9525" cap="flat" cmpd="sng" algn="ctr">
          <a:solidFill>
            <a:sysClr val="windowText" lastClr="000000"/>
          </a:solidFill>
          <a:prstDash val="solid"/>
          <a:tailEnd type="arrow"/>
        </a:ln>
        <a:effectLst xmlns:a="http://schemas.openxmlformats.org/drawingml/2006/mai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txBody>
        <a:bodyPr xmlns:a="http://schemas.openxmlformats.org/drawingml/2006/main"/>
        <a:lstStyle xmlns:a="http://schemas.openxmlformats.org/drawingml/2006/main">
          <a:lvl1pPr marL="0" indent="0">
            <a:defRPr sz="1100">
              <a:solidFill>
                <a:sysClr val="windowText" lastClr="000000"/>
              </a:solidFill>
              <a:latin typeface="Calibri"/>
            </a:defRPr>
          </a:lvl1pPr>
          <a:lvl2pPr marL="457200" indent="0">
            <a:defRPr sz="1100">
              <a:solidFill>
                <a:sysClr val="windowText" lastClr="000000"/>
              </a:solidFill>
              <a:latin typeface="Calibri"/>
            </a:defRPr>
          </a:lvl2pPr>
          <a:lvl3pPr marL="914400" indent="0">
            <a:defRPr sz="1100">
              <a:solidFill>
                <a:sysClr val="windowText" lastClr="000000"/>
              </a:solidFill>
              <a:latin typeface="Calibri"/>
            </a:defRPr>
          </a:lvl3pPr>
          <a:lvl4pPr marL="1371600" indent="0">
            <a:defRPr sz="1100">
              <a:solidFill>
                <a:sysClr val="windowText" lastClr="000000"/>
              </a:solidFill>
              <a:latin typeface="Calibri"/>
            </a:defRPr>
          </a:lvl4pPr>
          <a:lvl5pPr marL="1828800" indent="0">
            <a:defRPr sz="1100">
              <a:solidFill>
                <a:sysClr val="windowText" lastClr="000000"/>
              </a:solidFill>
              <a:latin typeface="Calibri"/>
            </a:defRPr>
          </a:lvl5pPr>
          <a:lvl6pPr marL="2286000" indent="0">
            <a:defRPr sz="1100">
              <a:solidFill>
                <a:sysClr val="windowText" lastClr="000000"/>
              </a:solidFill>
              <a:latin typeface="Calibri"/>
            </a:defRPr>
          </a:lvl6pPr>
          <a:lvl7pPr marL="2743200" indent="0">
            <a:defRPr sz="1100">
              <a:solidFill>
                <a:sysClr val="windowText" lastClr="000000"/>
              </a:solidFill>
              <a:latin typeface="Calibri"/>
            </a:defRPr>
          </a:lvl7pPr>
          <a:lvl8pPr marL="3200400" indent="0">
            <a:defRPr sz="1100">
              <a:solidFill>
                <a:sysClr val="windowText" lastClr="000000"/>
              </a:solidFill>
              <a:latin typeface="Calibri"/>
            </a:defRPr>
          </a:lvl8pPr>
          <a:lvl9pPr marL="3657600" indent="0">
            <a:defRPr sz="1100">
              <a:solidFill>
                <a:sysClr val="windowText" lastClr="000000"/>
              </a:solidFill>
              <a:latin typeface="Calibri"/>
            </a:defRPr>
          </a:lvl9pPr>
        </a:lstStyle>
        <a:p xmlns:a="http://schemas.openxmlformats.org/drawingml/2006/main">
          <a:endParaRPr lang="en-US"/>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E17613B-3D66-AC4E-B2B4-014174C6F0F7}" type="datetimeFigureOut">
              <a:rPr lang="en-US" smtClean="0"/>
              <a:pPr/>
              <a:t>3/9/13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C3C2213-9E39-D546-9BD4-788111946C7E}" type="slidenum">
              <a:rPr lang="en-US" smtClean="0"/>
              <a:pPr/>
              <a:t>‹#›</a:t>
            </a:fld>
            <a:endParaRPr lang="en-US"/>
          </a:p>
        </p:txBody>
      </p:sp>
    </p:spTree>
    <p:extLst>
      <p:ext uri="{BB962C8B-B14F-4D97-AF65-F5344CB8AC3E}">
        <p14:creationId xmlns:p14="http://schemas.microsoft.com/office/powerpoint/2010/main" val="876679019"/>
      </p:ext>
    </p:extLst>
  </p:cSld>
  <p:clrMap bg1="lt1" tx1="dk1" bg2="lt2" tx2="dk2" accent1="accent1" accent2="accent2" accent3="accent3" accent4="accent4" accent5="accent5" accent6="accent6" hlink="hlink" folHlink="folHlink"/>
  <p:hf hdr="0" ftr="0" dt="0"/>
</p:handoutMaster>
</file>

<file path=ppt/media/image1.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0C9E10-3AAE-9344-AD1A-EF8F6949DDCB}" type="datetimeFigureOut">
              <a:rPr lang="en-US" smtClean="0"/>
              <a:pPr/>
              <a:t>3/9/13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E98560-E5BC-EF42-A84A-A7E6E6E18B9E}" type="slidenum">
              <a:rPr lang="en-US" smtClean="0"/>
              <a:pPr/>
              <a:t>‹#›</a:t>
            </a:fld>
            <a:endParaRPr lang="en-US"/>
          </a:p>
        </p:txBody>
      </p:sp>
    </p:spTree>
    <p:extLst>
      <p:ext uri="{BB962C8B-B14F-4D97-AF65-F5344CB8AC3E}">
        <p14:creationId xmlns:p14="http://schemas.microsoft.com/office/powerpoint/2010/main" val="335578491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Nabrzyski joins in May 2009, and already in December we observe</a:t>
            </a:r>
            <a:r>
              <a:rPr lang="en-US" baseline="0" dirty="0" smtClean="0"/>
              <a:t> faster growth</a:t>
            </a:r>
          </a:p>
          <a:p>
            <a:pPr marL="171450" indent="-171450">
              <a:buFontTx/>
              <a:buChar char="-"/>
            </a:pPr>
            <a:r>
              <a:rPr lang="en-US" baseline="0" dirty="0" smtClean="0"/>
              <a:t>Since 2011 the user base is saturated, but we still bring new active accounts every year (especially social science, biology)</a:t>
            </a:r>
          </a:p>
          <a:p>
            <a:pPr marL="171450" indent="-171450">
              <a:buFontTx/>
              <a:buChar char="-"/>
            </a:pPr>
            <a:r>
              <a:rPr lang="en-US" baseline="0" dirty="0" smtClean="0"/>
              <a:t>Every year around 25% users are replaced with new incoming users (mostly grad and undergrad students)</a:t>
            </a:r>
            <a:endParaRPr lang="en-US" dirty="0"/>
          </a:p>
        </p:txBody>
      </p:sp>
      <p:sp>
        <p:nvSpPr>
          <p:cNvPr id="4" name="Slide Number Placeholder 3"/>
          <p:cNvSpPr>
            <a:spLocks noGrp="1"/>
          </p:cNvSpPr>
          <p:nvPr>
            <p:ph type="sldNum" sz="quarter" idx="10"/>
          </p:nvPr>
        </p:nvSpPr>
        <p:spPr/>
        <p:txBody>
          <a:bodyPr/>
          <a:lstStyle/>
          <a:p>
            <a:fld id="{2CE98560-E5BC-EF42-A84A-A7E6E6E18B9E}" type="slidenum">
              <a:rPr lang="en-US" smtClean="0"/>
              <a:pPr/>
              <a:t>10</a:t>
            </a:fld>
            <a:endParaRPr lang="en-US"/>
          </a:p>
        </p:txBody>
      </p:sp>
    </p:spTree>
    <p:extLst>
      <p:ext uri="{BB962C8B-B14F-4D97-AF65-F5344CB8AC3E}">
        <p14:creationId xmlns:p14="http://schemas.microsoft.com/office/powerpoint/2010/main" val="2353515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 Dedicated head nodes (1 for OSG/Condor/CMS services, 1 for interactive user processes)</a:t>
            </a:r>
          </a:p>
          <a:p>
            <a:r>
              <a:rPr lang="en-US" dirty="0" smtClean="0"/>
              <a:t>72 compute nodes (12 cores and 12GB of RAM each: 864 cores total)</a:t>
            </a:r>
          </a:p>
          <a:p>
            <a:r>
              <a:rPr lang="en-US" dirty="0" smtClean="0"/>
              <a:t>100TB NFS mounted </a:t>
            </a:r>
            <a:r>
              <a:rPr lang="en-US" dirty="0" err="1" smtClean="0"/>
              <a:t>filesystem</a:t>
            </a:r>
            <a:r>
              <a:rPr lang="en-US" dirty="0" smtClean="0"/>
              <a:t> (HP RAID Array)</a:t>
            </a:r>
          </a:p>
          <a:p>
            <a:r>
              <a:rPr lang="en-US" dirty="0" smtClean="0"/>
              <a:t>60TB (RAW) </a:t>
            </a:r>
            <a:r>
              <a:rPr lang="en-US" dirty="0" err="1" smtClean="0"/>
              <a:t>Hadoop</a:t>
            </a:r>
            <a:r>
              <a:rPr lang="en-US" dirty="0" smtClean="0"/>
              <a:t> Storage</a:t>
            </a:r>
          </a:p>
          <a:p>
            <a:r>
              <a:rPr lang="en-US" dirty="0" smtClean="0"/>
              <a:t>1Gb compute node connectivity, 10Gb head node connectivity, 10Gb external campus connectivity</a:t>
            </a:r>
          </a:p>
          <a:p>
            <a:r>
              <a:rPr lang="en-US" dirty="0" smtClean="0"/>
              <a:t>Some files in AFS and </a:t>
            </a:r>
            <a:r>
              <a:rPr lang="en-US" dirty="0" err="1" smtClean="0"/>
              <a:t>Panasas</a:t>
            </a:r>
            <a:r>
              <a:rPr lang="en-US" dirty="0" smtClean="0"/>
              <a:t> </a:t>
            </a:r>
            <a:r>
              <a:rPr lang="en-US" dirty="0" err="1" smtClean="0"/>
              <a:t>filesystems</a:t>
            </a:r>
            <a:r>
              <a:rPr lang="en-US" dirty="0" smtClean="0"/>
              <a:t> for legacy reasons</a:t>
            </a:r>
          </a:p>
          <a:p>
            <a:r>
              <a:rPr lang="en-US" dirty="0" smtClean="0"/>
              <a:t>Primary software stack components/communities: </a:t>
            </a:r>
            <a:r>
              <a:rPr lang="en-US" dirty="0" err="1" smtClean="0"/>
              <a:t>HTCondor</a:t>
            </a:r>
            <a:r>
              <a:rPr lang="en-US" dirty="0" smtClean="0"/>
              <a:t>, OSG, CMS</a:t>
            </a:r>
          </a:p>
          <a:p>
            <a:endParaRPr lang="en-US" dirty="0"/>
          </a:p>
        </p:txBody>
      </p:sp>
      <p:sp>
        <p:nvSpPr>
          <p:cNvPr id="4" name="Slide Number Placeholder 3"/>
          <p:cNvSpPr>
            <a:spLocks noGrp="1"/>
          </p:cNvSpPr>
          <p:nvPr>
            <p:ph type="sldNum" sz="quarter" idx="10"/>
          </p:nvPr>
        </p:nvSpPr>
        <p:spPr/>
        <p:txBody>
          <a:bodyPr/>
          <a:lstStyle/>
          <a:p>
            <a:fld id="{2CE98560-E5BC-EF42-A84A-A7E6E6E18B9E}" type="slidenum">
              <a:rPr lang="en-US" smtClean="0"/>
              <a:pPr/>
              <a:t>15</a:t>
            </a:fld>
            <a:endParaRPr lang="en-US"/>
          </a:p>
        </p:txBody>
      </p:sp>
    </p:spTree>
    <p:extLst>
      <p:ext uri="{BB962C8B-B14F-4D97-AF65-F5344CB8AC3E}">
        <p14:creationId xmlns:p14="http://schemas.microsoft.com/office/powerpoint/2010/main" val="3494074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787E28D-94ED-4F4E-9E05-7445B0762373}" type="datetime1">
              <a:rPr lang="en-US" smtClean="0"/>
              <a:t>3/9/13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1D18F9C-6472-9E41-8D9D-919AB378D5E5}" type="datetime1">
              <a:rPr lang="en-US" smtClean="0"/>
              <a:t>3/9/13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0C072CCD-EE11-0F43-8CF4-BACB779A8061}" type="datetime1">
              <a:rPr lang="en-US" smtClean="0"/>
              <a:t>3/9/13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16095"/>
            <a:ext cx="8229600" cy="782199"/>
          </a:xfrm>
          <a:prstGeom prst="rect">
            <a:avLst/>
          </a:prstGeo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586428"/>
            <a:ext cx="8229600" cy="500996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9D6C27-44D8-D54F-945C-4C1C31D56D7A}" type="datetime1">
              <a:rPr lang="en-US" smtClean="0"/>
              <a:t>3/9/13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3979613-AEBA-2241-A4AA-31B99E0A3123}" type="datetime1">
              <a:rPr lang="en-US" smtClean="0"/>
              <a:t>3/9/13</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BFD11827-53BA-F24F-9F30-9468E97422CD}" type="datetime1">
              <a:rPr lang="en-US" smtClean="0"/>
              <a:t>3/9/13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44976CF6-01C8-0647-8AFF-5C7EDB539117}" type="datetime1">
              <a:rPr lang="en-US" smtClean="0"/>
              <a:t>3/9/13</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9D3E94E6-22AC-4F4A-A2E8-28CF139C8730}" type="datetime1">
              <a:rPr lang="en-US" smtClean="0"/>
              <a:t>3/9/13</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2B77ACB-08AB-AF45-A004-0A6331D2B933}" type="datetime1">
              <a:rPr lang="en-US" smtClean="0"/>
              <a:t>3/9/13</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D796222-7825-AD4C-85A7-0889C8734BBE}" type="datetime1">
              <a:rPr lang="en-US" smtClean="0"/>
              <a:t>3/9/13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CC74B430-DFC8-A448-8B7E-0F0A628D848A}" type="datetime1">
              <a:rPr lang="en-US" smtClean="0"/>
              <a:t>3/9/13</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2C9CC2D0-CF59-FF47-8A2E-49B4FA0C1F8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100000">
              <a:srgbClr val="E2EBF8"/>
            </a:gs>
          </a:gsLst>
          <a:lin ang="16200000" scaled="0"/>
          <a:tileRect/>
        </a:gra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0" y="627017"/>
            <a:ext cx="9144000" cy="59693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extBox 7"/>
          <p:cNvSpPr txBox="1"/>
          <p:nvPr userDrawn="1"/>
        </p:nvSpPr>
        <p:spPr>
          <a:xfrm>
            <a:off x="0" y="6596390"/>
            <a:ext cx="9144000" cy="261610"/>
          </a:xfrm>
          <a:prstGeom prst="rect">
            <a:avLst/>
          </a:prstGeom>
          <a:solidFill>
            <a:srgbClr val="042061"/>
          </a:solidFill>
        </p:spPr>
        <p:txBody>
          <a:bodyPr wrap="square" rtlCol="0">
            <a:spAutoFit/>
          </a:bodyPr>
          <a:lstStyle/>
          <a:p>
            <a:pPr algn="ctr"/>
            <a:r>
              <a:rPr lang="en-US" sz="1100" dirty="0" smtClean="0">
                <a:solidFill>
                  <a:srgbClr val="E4B61B"/>
                </a:solidFill>
              </a:rPr>
              <a:t>Center For Research Computing (CRC), University of Notre Dame, Indiana</a:t>
            </a:r>
            <a:endParaRPr lang="en-US" sz="1100" dirty="0">
              <a:solidFill>
                <a:srgbClr val="E4B61B"/>
              </a:solidFill>
            </a:endParaRPr>
          </a:p>
        </p:txBody>
      </p:sp>
      <p:sp>
        <p:nvSpPr>
          <p:cNvPr id="6" name="Slide Number Placeholder 5"/>
          <p:cNvSpPr>
            <a:spLocks noGrp="1"/>
          </p:cNvSpPr>
          <p:nvPr>
            <p:ph type="sldNum" sz="quarter" idx="4"/>
          </p:nvPr>
        </p:nvSpPr>
        <p:spPr>
          <a:xfrm>
            <a:off x="7597344" y="6596390"/>
            <a:ext cx="1546656" cy="261610"/>
          </a:xfrm>
          <a:prstGeom prst="rect">
            <a:avLst/>
          </a:prstGeom>
        </p:spPr>
        <p:txBody>
          <a:bodyPr vert="horz" lIns="91440" tIns="45720" rIns="91440" bIns="45720" rtlCol="0" anchor="ctr"/>
          <a:lstStyle>
            <a:lvl1pPr algn="r">
              <a:defRPr sz="1200">
                <a:solidFill>
                  <a:srgbClr val="E4B61B"/>
                </a:solidFill>
              </a:defRPr>
            </a:lvl1pPr>
          </a:lstStyle>
          <a:p>
            <a:fld id="{2C9CC2D0-CF59-FF47-8A2E-49B4FA0C1F85}" type="slidenum">
              <a:rPr lang="en-US" smtClean="0"/>
              <a:pPr/>
              <a:t>‹#›</a:t>
            </a:fld>
            <a:endParaRPr lang="en-US" dirty="0"/>
          </a:p>
        </p:txBody>
      </p:sp>
      <p:pic>
        <p:nvPicPr>
          <p:cNvPr id="10" name="Picture 9" descr="CRC_banner_gold_long.tif"/>
          <p:cNvPicPr>
            <a:picLocks noChangeAspect="1"/>
          </p:cNvPicPr>
          <p:nvPr userDrawn="1"/>
        </p:nvPicPr>
        <p:blipFill>
          <a:blip r:embed="rId13"/>
          <a:stretch>
            <a:fillRect/>
          </a:stretch>
        </p:blipFill>
        <p:spPr>
          <a:xfrm>
            <a:off x="0" y="0"/>
            <a:ext cx="9144000" cy="62701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chart" Target="../charts/char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705338" y="2149963"/>
            <a:ext cx="7772400" cy="1470025"/>
          </a:xfrm>
        </p:spPr>
        <p:txBody>
          <a:bodyPr/>
          <a:lstStyle/>
          <a:p>
            <a:r>
              <a:rPr lang="en-US" sz="4000" dirty="0"/>
              <a:t>Application of ND CRC  to be a member of the OSG Council</a:t>
            </a:r>
            <a:br>
              <a:rPr lang="en-US" sz="4000" dirty="0"/>
            </a:br>
            <a:r>
              <a:rPr lang="en-US" sz="4000" dirty="0" smtClean="0"/>
              <a:t/>
            </a:r>
            <a:br>
              <a:rPr lang="en-US" sz="4000" dirty="0" smtClean="0"/>
            </a:br>
            <a:r>
              <a:rPr lang="en-US" sz="2400" dirty="0" smtClean="0"/>
              <a:t>Jarek Nabrzyski</a:t>
            </a:r>
            <a:br>
              <a:rPr lang="en-US" sz="2400" dirty="0" smtClean="0"/>
            </a:br>
            <a:r>
              <a:rPr lang="en-US" sz="2400" dirty="0" smtClean="0"/>
              <a:t>CRC Director</a:t>
            </a:r>
            <a:br>
              <a:rPr lang="en-US" sz="2400" dirty="0" smtClean="0"/>
            </a:br>
            <a:r>
              <a:rPr lang="en-US" sz="2400" dirty="0" err="1" smtClean="0"/>
              <a:t>naber@nd.edu</a:t>
            </a:r>
            <a:endParaRPr lang="en-US" sz="4000" dirty="0"/>
          </a:p>
        </p:txBody>
      </p:sp>
      <p:sp>
        <p:nvSpPr>
          <p:cNvPr id="2" name="Slide Number Placeholder 1"/>
          <p:cNvSpPr>
            <a:spLocks noGrp="1"/>
          </p:cNvSpPr>
          <p:nvPr>
            <p:ph type="sldNum" sz="quarter" idx="12"/>
          </p:nvPr>
        </p:nvSpPr>
        <p:spPr/>
        <p:txBody>
          <a:bodyPr/>
          <a:lstStyle/>
          <a:p>
            <a:fld id="{2C9CC2D0-CF59-FF47-8A2E-49B4FA0C1F85}" type="slidenum">
              <a:rPr lang="en-US" smtClean="0"/>
              <a:pPr/>
              <a:t>1</a:t>
            </a:fld>
            <a:endParaRPr lang="en-US"/>
          </a:p>
        </p:txBody>
      </p:sp>
    </p:spTree>
    <p:extLst>
      <p:ext uri="{BB962C8B-B14F-4D97-AF65-F5344CB8AC3E}">
        <p14:creationId xmlns:p14="http://schemas.microsoft.com/office/powerpoint/2010/main" val="42033284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t>User Growth</a:t>
            </a:r>
            <a:r>
              <a:rPr lang="en-US" sz="2800" i="1" dirty="0" smtClean="0"/>
              <a:t/>
            </a:r>
            <a:br>
              <a:rPr lang="en-US" sz="2800" i="1" dirty="0" smtClean="0"/>
            </a:br>
            <a:r>
              <a:rPr lang="en-US" sz="2800" i="1" dirty="0" smtClean="0"/>
              <a:t>Number of Active Accounts By Request</a:t>
            </a:r>
            <a:endParaRPr lang="en-US" sz="2800" i="1" dirty="0"/>
          </a:p>
        </p:txBody>
      </p:sp>
      <p:sp>
        <p:nvSpPr>
          <p:cNvPr id="3" name="TextBox 2"/>
          <p:cNvSpPr txBox="1"/>
          <p:nvPr/>
        </p:nvSpPr>
        <p:spPr>
          <a:xfrm>
            <a:off x="1358744" y="1963041"/>
            <a:ext cx="4120311" cy="1200329"/>
          </a:xfrm>
          <a:prstGeom prst="rect">
            <a:avLst/>
          </a:prstGeom>
          <a:solidFill>
            <a:schemeClr val="bg1"/>
          </a:solidFill>
          <a:ln>
            <a:solidFill>
              <a:schemeClr val="tx1"/>
            </a:solidFill>
          </a:ln>
        </p:spPr>
        <p:txBody>
          <a:bodyPr wrap="square" rtlCol="0">
            <a:spAutoFit/>
          </a:bodyPr>
          <a:lstStyle/>
          <a:p>
            <a:pPr marL="285750" indent="-285750">
              <a:buFontTx/>
              <a:buChar char="-"/>
            </a:pPr>
            <a:r>
              <a:rPr lang="en-US" dirty="0" smtClean="0"/>
              <a:t>More Computationally </a:t>
            </a:r>
            <a:r>
              <a:rPr lang="en-US" dirty="0"/>
              <a:t>B</a:t>
            </a:r>
            <a:r>
              <a:rPr lang="en-US" dirty="0" smtClean="0"/>
              <a:t>ased </a:t>
            </a:r>
            <a:r>
              <a:rPr lang="en-US" dirty="0"/>
              <a:t>F</a:t>
            </a:r>
            <a:r>
              <a:rPr lang="en-US" dirty="0" smtClean="0"/>
              <a:t>aculty</a:t>
            </a:r>
          </a:p>
          <a:p>
            <a:pPr marL="285750" indent="-285750">
              <a:buFontTx/>
              <a:buChar char="-"/>
            </a:pPr>
            <a:r>
              <a:rPr lang="en-US" dirty="0" smtClean="0"/>
              <a:t>Better Outreach</a:t>
            </a:r>
          </a:p>
          <a:p>
            <a:pPr marL="285750" indent="-285750">
              <a:buFontTx/>
              <a:buChar char="-"/>
            </a:pPr>
            <a:r>
              <a:rPr lang="en-US" dirty="0" smtClean="0"/>
              <a:t>More Capable Facilities</a:t>
            </a:r>
          </a:p>
          <a:p>
            <a:pPr marL="285750" indent="-285750">
              <a:buFontTx/>
              <a:buChar char="-"/>
            </a:pPr>
            <a:r>
              <a:rPr lang="en-US" dirty="0" smtClean="0"/>
              <a:t>Migration of Computational </a:t>
            </a:r>
            <a:r>
              <a:rPr lang="en-US" dirty="0"/>
              <a:t>F</a:t>
            </a:r>
            <a:r>
              <a:rPr lang="en-US" dirty="0" smtClean="0"/>
              <a:t>aculty</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3084753734"/>
              </p:ext>
            </p:extLst>
          </p:nvPr>
        </p:nvGraphicFramePr>
        <p:xfrm>
          <a:off x="846667" y="1842570"/>
          <a:ext cx="7840133" cy="4151830"/>
        </p:xfrm>
        <a:graphic>
          <a:graphicData uri="http://schemas.openxmlformats.org/drawingml/2006/chart">
            <c:chart xmlns:c="http://schemas.openxmlformats.org/drawingml/2006/chart" xmlns:r="http://schemas.openxmlformats.org/officeDocument/2006/relationships" r:id="rId3"/>
          </a:graphicData>
        </a:graphic>
      </p:graphicFrame>
      <p:sp>
        <p:nvSpPr>
          <p:cNvPr id="6" name="Slide Number Placeholder 5"/>
          <p:cNvSpPr>
            <a:spLocks noGrp="1"/>
          </p:cNvSpPr>
          <p:nvPr>
            <p:ph type="sldNum" sz="quarter" idx="12"/>
          </p:nvPr>
        </p:nvSpPr>
        <p:spPr/>
        <p:txBody>
          <a:bodyPr/>
          <a:lstStyle/>
          <a:p>
            <a:fld id="{2C9CC2D0-CF59-FF47-8A2E-49B4FA0C1F85}" type="slidenum">
              <a:rPr lang="en-US" smtClean="0"/>
              <a:pPr/>
              <a:t>10</a:t>
            </a:fld>
            <a:endParaRPr lang="en-US"/>
          </a:p>
        </p:txBody>
      </p:sp>
    </p:spTree>
    <p:extLst>
      <p:ext uri="{BB962C8B-B14F-4D97-AF65-F5344CB8AC3E}">
        <p14:creationId xmlns:p14="http://schemas.microsoft.com/office/powerpoint/2010/main" val="337876334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937808738"/>
              </p:ext>
            </p:extLst>
          </p:nvPr>
        </p:nvGraphicFramePr>
        <p:xfrm>
          <a:off x="0" y="567266"/>
          <a:ext cx="8991600" cy="5715000"/>
        </p:xfrm>
        <a:graphic>
          <a:graphicData uri="http://schemas.openxmlformats.org/drawingml/2006/chart">
            <c:chart xmlns:c="http://schemas.openxmlformats.org/drawingml/2006/chart" xmlns:r="http://schemas.openxmlformats.org/officeDocument/2006/relationships" r:id="rId2"/>
          </a:graphicData>
        </a:graphic>
      </p:graphicFrame>
      <p:sp>
        <p:nvSpPr>
          <p:cNvPr id="2" name="Slide Number Placeholder 1"/>
          <p:cNvSpPr>
            <a:spLocks noGrp="1"/>
          </p:cNvSpPr>
          <p:nvPr>
            <p:ph type="sldNum" sz="quarter" idx="12"/>
          </p:nvPr>
        </p:nvSpPr>
        <p:spPr/>
        <p:txBody>
          <a:bodyPr/>
          <a:lstStyle/>
          <a:p>
            <a:fld id="{2C9CC2D0-CF59-FF47-8A2E-49B4FA0C1F85}" type="slidenum">
              <a:rPr lang="en-US" smtClean="0"/>
              <a:pPr/>
              <a:t>11</a:t>
            </a:fld>
            <a:endParaRPr lang="en-US"/>
          </a:p>
        </p:txBody>
      </p:sp>
    </p:spTree>
    <p:extLst>
      <p:ext uri="{BB962C8B-B14F-4D97-AF65-F5344CB8AC3E}">
        <p14:creationId xmlns:p14="http://schemas.microsoft.com/office/powerpoint/2010/main" val="391480866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Equipment Facilities</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44021" y="3182084"/>
            <a:ext cx="2489812" cy="1659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544021" y="4894557"/>
            <a:ext cx="2489812" cy="1660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152" y="4110115"/>
            <a:ext cx="3668616" cy="2444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152" y="1569261"/>
            <a:ext cx="3668616" cy="2357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Content Placeholder 2"/>
          <p:cNvSpPr txBox="1">
            <a:spLocks/>
          </p:cNvSpPr>
          <p:nvPr/>
        </p:nvSpPr>
        <p:spPr>
          <a:xfrm>
            <a:off x="3828361" y="1498294"/>
            <a:ext cx="4858439" cy="502712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t>ND CRC Data Center</a:t>
            </a:r>
          </a:p>
          <a:p>
            <a:pPr>
              <a:buFontTx/>
              <a:buChar char="-"/>
            </a:pPr>
            <a:r>
              <a:rPr lang="en-US" sz="2800" dirty="0" smtClean="0"/>
              <a:t>Located at Union Station</a:t>
            </a:r>
          </a:p>
          <a:p>
            <a:pPr>
              <a:buFontTx/>
              <a:buChar char="-"/>
            </a:pPr>
            <a:r>
              <a:rPr lang="en-US" sz="2800" dirty="0" smtClean="0"/>
              <a:t>1700 </a:t>
            </a:r>
            <a:r>
              <a:rPr lang="en-US" sz="2800" dirty="0" err="1" smtClean="0"/>
              <a:t>sqft</a:t>
            </a:r>
            <a:r>
              <a:rPr lang="en-US" sz="2800" dirty="0" smtClean="0"/>
              <a:t> machine room</a:t>
            </a:r>
          </a:p>
          <a:p>
            <a:pPr>
              <a:buFontTx/>
              <a:buChar char="-"/>
            </a:pPr>
            <a:r>
              <a:rPr lang="en-US" sz="2800" dirty="0" smtClean="0"/>
              <a:t>650 </a:t>
            </a:r>
            <a:r>
              <a:rPr lang="en-US" sz="2800" dirty="0" err="1" smtClean="0"/>
              <a:t>sqft</a:t>
            </a:r>
            <a:r>
              <a:rPr lang="en-US" sz="2800" dirty="0" smtClean="0"/>
              <a:t> office</a:t>
            </a:r>
          </a:p>
          <a:p>
            <a:pPr lvl="1">
              <a:buFontTx/>
              <a:buChar char="-"/>
            </a:pPr>
            <a:r>
              <a:rPr lang="en-US" sz="2400" dirty="0" smtClean="0"/>
              <a:t>4 offices</a:t>
            </a:r>
          </a:p>
          <a:p>
            <a:pPr lvl="1">
              <a:buFontTx/>
              <a:buChar char="-"/>
            </a:pPr>
            <a:r>
              <a:rPr lang="en-US" sz="2400" dirty="0" smtClean="0"/>
              <a:t>1 hotel station</a:t>
            </a:r>
          </a:p>
          <a:p>
            <a:pPr>
              <a:buFontTx/>
              <a:buChar char="-"/>
            </a:pPr>
            <a:r>
              <a:rPr lang="en-US" sz="2800" dirty="0" smtClean="0"/>
              <a:t>&gt; 1,600 servers</a:t>
            </a:r>
          </a:p>
          <a:p>
            <a:pPr>
              <a:buFontTx/>
              <a:buChar char="-"/>
            </a:pPr>
            <a:r>
              <a:rPr lang="en-US" sz="2800" dirty="0" smtClean="0"/>
              <a:t>20,000 Cores</a:t>
            </a:r>
          </a:p>
        </p:txBody>
      </p:sp>
      <p:sp>
        <p:nvSpPr>
          <p:cNvPr id="3" name="Slide Number Placeholder 2"/>
          <p:cNvSpPr>
            <a:spLocks noGrp="1"/>
          </p:cNvSpPr>
          <p:nvPr>
            <p:ph type="sldNum" sz="quarter" idx="12"/>
          </p:nvPr>
        </p:nvSpPr>
        <p:spPr/>
        <p:txBody>
          <a:bodyPr/>
          <a:lstStyle/>
          <a:p>
            <a:fld id="{2C9CC2D0-CF59-FF47-8A2E-49B4FA0C1F85}" type="slidenum">
              <a:rPr lang="en-US" smtClean="0"/>
              <a:pPr/>
              <a:t>12</a:t>
            </a:fld>
            <a:endParaRPr lang="en-US"/>
          </a:p>
        </p:txBody>
      </p:sp>
    </p:spTree>
    <p:extLst>
      <p:ext uri="{BB962C8B-B14F-4D97-AF65-F5344CB8AC3E}">
        <p14:creationId xmlns:p14="http://schemas.microsoft.com/office/powerpoint/2010/main" val="279659571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 CRC application groups</a:t>
            </a:r>
            <a:endParaRPr lang="en-US" dirty="0"/>
          </a:p>
        </p:txBody>
      </p:sp>
      <p:sp>
        <p:nvSpPr>
          <p:cNvPr id="3" name="Content Placeholder 2"/>
          <p:cNvSpPr>
            <a:spLocks noGrp="1"/>
          </p:cNvSpPr>
          <p:nvPr>
            <p:ph idx="1"/>
          </p:nvPr>
        </p:nvSpPr>
        <p:spPr/>
        <p:txBody>
          <a:bodyPr>
            <a:normAutofit lnSpcReduction="10000"/>
          </a:bodyPr>
          <a:lstStyle/>
          <a:p>
            <a:r>
              <a:rPr lang="en-US" dirty="0"/>
              <a:t>Molecular dynamics groups, </a:t>
            </a:r>
            <a:r>
              <a:rPr lang="en-US" dirty="0" err="1"/>
              <a:t>Folding@home</a:t>
            </a:r>
            <a:endParaRPr lang="en-US" dirty="0"/>
          </a:p>
          <a:p>
            <a:r>
              <a:rPr lang="en-US" dirty="0"/>
              <a:t>Chemical engineering and </a:t>
            </a:r>
            <a:r>
              <a:rPr lang="en-US" dirty="0" smtClean="0"/>
              <a:t>chemistry</a:t>
            </a:r>
          </a:p>
          <a:p>
            <a:r>
              <a:rPr lang="en-US" dirty="0" smtClean="0"/>
              <a:t>Civil engineering (storm surge, winds and high buildings, hurricane center)</a:t>
            </a:r>
          </a:p>
          <a:p>
            <a:r>
              <a:rPr lang="en-US" dirty="0" smtClean="0"/>
              <a:t>AME (flow problems, gas turbines)</a:t>
            </a:r>
          </a:p>
          <a:p>
            <a:r>
              <a:rPr lang="en-US" dirty="0" smtClean="0"/>
              <a:t>Biology (genomics, infectious diseases, ecology, climate change)</a:t>
            </a:r>
          </a:p>
          <a:p>
            <a:r>
              <a:rPr lang="en-US" dirty="0" smtClean="0"/>
              <a:t>Social sciences</a:t>
            </a:r>
          </a:p>
          <a:p>
            <a:r>
              <a:rPr lang="en-US" dirty="0" smtClean="0"/>
              <a:t>Biology and social sciences are growing fast!</a:t>
            </a:r>
          </a:p>
          <a:p>
            <a:pPr marL="0" indent="0">
              <a:buNone/>
            </a:pPr>
            <a:endParaRPr lang="en-US" dirty="0" smtClean="0"/>
          </a:p>
          <a:p>
            <a:endParaRPr lang="en-US" dirty="0" smtClean="0"/>
          </a:p>
          <a:p>
            <a:endParaRPr lang="en-US" dirty="0"/>
          </a:p>
        </p:txBody>
      </p:sp>
      <p:sp>
        <p:nvSpPr>
          <p:cNvPr id="4" name="Slide Number Placeholder 3"/>
          <p:cNvSpPr>
            <a:spLocks noGrp="1"/>
          </p:cNvSpPr>
          <p:nvPr>
            <p:ph type="sldNum" sz="quarter" idx="12"/>
          </p:nvPr>
        </p:nvSpPr>
        <p:spPr/>
        <p:txBody>
          <a:bodyPr/>
          <a:lstStyle/>
          <a:p>
            <a:fld id="{2C9CC2D0-CF59-FF47-8A2E-49B4FA0C1F85}" type="slidenum">
              <a:rPr lang="en-US" smtClean="0"/>
              <a:pPr/>
              <a:t>13</a:t>
            </a:fld>
            <a:endParaRPr lang="en-US"/>
          </a:p>
        </p:txBody>
      </p:sp>
    </p:spTree>
    <p:extLst>
      <p:ext uri="{BB962C8B-B14F-4D97-AF65-F5344CB8AC3E}">
        <p14:creationId xmlns:p14="http://schemas.microsoft.com/office/powerpoint/2010/main" val="650950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 Collaboration examples</a:t>
            </a:r>
            <a:endParaRPr lang="en-US" dirty="0"/>
          </a:p>
        </p:txBody>
      </p:sp>
      <p:sp>
        <p:nvSpPr>
          <p:cNvPr id="3" name="Content Placeholder 2"/>
          <p:cNvSpPr>
            <a:spLocks noGrp="1"/>
          </p:cNvSpPr>
          <p:nvPr>
            <p:ph idx="1"/>
          </p:nvPr>
        </p:nvSpPr>
        <p:spPr/>
        <p:txBody>
          <a:bodyPr>
            <a:normAutofit fontScale="77500" lnSpcReduction="20000"/>
          </a:bodyPr>
          <a:lstStyle/>
          <a:p>
            <a:r>
              <a:rPr lang="en-US" dirty="0" err="1" smtClean="0"/>
              <a:t>VecNet</a:t>
            </a:r>
            <a:r>
              <a:rPr lang="en-US" dirty="0" smtClean="0"/>
              <a:t> and MTC projects</a:t>
            </a:r>
          </a:p>
          <a:p>
            <a:pPr lvl="1"/>
            <a:r>
              <a:rPr lang="en-US" dirty="0" smtClean="0"/>
              <a:t>Gates Foundation malaria projects</a:t>
            </a:r>
          </a:p>
          <a:p>
            <a:pPr lvl="1"/>
            <a:r>
              <a:rPr lang="en-US" dirty="0" smtClean="0"/>
              <a:t>Malaria transmission and intervention: data,  models and simulations</a:t>
            </a:r>
          </a:p>
          <a:p>
            <a:pPr lvl="1"/>
            <a:r>
              <a:rPr lang="en-US" dirty="0" smtClean="0"/>
              <a:t>International collaboration involving UK, Greece, Australia, Mexico, Switzerland</a:t>
            </a:r>
          </a:p>
          <a:p>
            <a:r>
              <a:rPr lang="en-US" dirty="0" err="1" smtClean="0"/>
              <a:t>CyberEye</a:t>
            </a:r>
            <a:r>
              <a:rPr lang="en-US" dirty="0" smtClean="0"/>
              <a:t> – hurricane preparedness center</a:t>
            </a:r>
          </a:p>
          <a:p>
            <a:r>
              <a:rPr lang="en-US" dirty="0" smtClean="0"/>
              <a:t>ND CMS and physics groups</a:t>
            </a:r>
          </a:p>
          <a:p>
            <a:pPr lvl="1"/>
            <a:r>
              <a:rPr lang="en-US" dirty="0" smtClean="0"/>
              <a:t>Support the CMS infrastructure</a:t>
            </a:r>
          </a:p>
          <a:p>
            <a:pPr lvl="1"/>
            <a:r>
              <a:rPr lang="en-US" dirty="0" smtClean="0"/>
              <a:t>Data preservation for HEP (DASPOS - NSF Grant)</a:t>
            </a:r>
          </a:p>
          <a:p>
            <a:pPr lvl="1"/>
            <a:r>
              <a:rPr lang="en-US" dirty="0" err="1" smtClean="0"/>
              <a:t>QuarkNet</a:t>
            </a:r>
            <a:r>
              <a:rPr lang="en-US" dirty="0" smtClean="0"/>
              <a:t> (NSF) program</a:t>
            </a:r>
          </a:p>
          <a:p>
            <a:r>
              <a:rPr lang="en-US" dirty="0" err="1" smtClean="0"/>
              <a:t>Folding@Home</a:t>
            </a:r>
            <a:r>
              <a:rPr lang="en-US" dirty="0" smtClean="0"/>
              <a:t> - research and infrastructure with Stanford</a:t>
            </a:r>
          </a:p>
          <a:p>
            <a:pPr lvl="1"/>
            <a:r>
              <a:rPr lang="en-US" dirty="0" smtClean="0"/>
              <a:t>200,000 computers around the world</a:t>
            </a:r>
            <a:endParaRPr lang="en-US" dirty="0"/>
          </a:p>
        </p:txBody>
      </p:sp>
      <p:sp>
        <p:nvSpPr>
          <p:cNvPr id="4" name="Slide Number Placeholder 3"/>
          <p:cNvSpPr>
            <a:spLocks noGrp="1"/>
          </p:cNvSpPr>
          <p:nvPr>
            <p:ph type="sldNum" sz="quarter" idx="12"/>
          </p:nvPr>
        </p:nvSpPr>
        <p:spPr/>
        <p:txBody>
          <a:bodyPr/>
          <a:lstStyle/>
          <a:p>
            <a:fld id="{2C9CC2D0-CF59-FF47-8A2E-49B4FA0C1F85}" type="slidenum">
              <a:rPr lang="en-US" smtClean="0"/>
              <a:pPr/>
              <a:t>14</a:t>
            </a:fld>
            <a:endParaRPr lang="en-US"/>
          </a:p>
        </p:txBody>
      </p:sp>
    </p:spTree>
    <p:extLst>
      <p:ext uri="{BB962C8B-B14F-4D97-AF65-F5344CB8AC3E}">
        <p14:creationId xmlns:p14="http://schemas.microsoft.com/office/powerpoint/2010/main" val="124762874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981200" y="685800"/>
            <a:ext cx="17526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362200" y="762000"/>
            <a:ext cx="914400" cy="369332"/>
          </a:xfrm>
          <a:prstGeom prst="rect">
            <a:avLst/>
          </a:prstGeom>
          <a:noFill/>
        </p:spPr>
        <p:txBody>
          <a:bodyPr wrap="square" rtlCol="0">
            <a:spAutoFit/>
          </a:bodyPr>
          <a:lstStyle/>
          <a:p>
            <a:pPr algn="ctr"/>
            <a:r>
              <a:rPr lang="en-US" b="1" dirty="0" smtClean="0">
                <a:solidFill>
                  <a:schemeClr val="bg1"/>
                </a:solidFill>
              </a:rPr>
              <a:t>NDCMS</a:t>
            </a:r>
            <a:endParaRPr lang="en-US" b="1" dirty="0">
              <a:solidFill>
                <a:schemeClr val="bg1"/>
              </a:solidFill>
            </a:endParaRPr>
          </a:p>
        </p:txBody>
      </p:sp>
      <p:sp>
        <p:nvSpPr>
          <p:cNvPr id="10" name="Rectangle 9"/>
          <p:cNvSpPr/>
          <p:nvPr/>
        </p:nvSpPr>
        <p:spPr>
          <a:xfrm>
            <a:off x="4876800" y="685800"/>
            <a:ext cx="17526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5334000" y="762000"/>
            <a:ext cx="914400" cy="369332"/>
          </a:xfrm>
          <a:prstGeom prst="rect">
            <a:avLst/>
          </a:prstGeom>
          <a:noFill/>
        </p:spPr>
        <p:txBody>
          <a:bodyPr wrap="square" rtlCol="0">
            <a:spAutoFit/>
          </a:bodyPr>
          <a:lstStyle/>
          <a:p>
            <a:pPr algn="ctr"/>
            <a:r>
              <a:rPr lang="en-US" b="1" dirty="0" smtClean="0">
                <a:solidFill>
                  <a:schemeClr val="bg1"/>
                </a:solidFill>
              </a:rPr>
              <a:t>EARTH</a:t>
            </a:r>
            <a:endParaRPr lang="en-US" b="1" dirty="0">
              <a:solidFill>
                <a:schemeClr val="bg1"/>
              </a:solidFill>
            </a:endParaRPr>
          </a:p>
        </p:txBody>
      </p:sp>
      <p:sp>
        <p:nvSpPr>
          <p:cNvPr id="13" name="Vertical Scroll 12"/>
          <p:cNvSpPr/>
          <p:nvPr/>
        </p:nvSpPr>
        <p:spPr>
          <a:xfrm>
            <a:off x="0" y="609600"/>
            <a:ext cx="1828800" cy="25908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an 18"/>
          <p:cNvSpPr/>
          <p:nvPr/>
        </p:nvSpPr>
        <p:spPr>
          <a:xfrm>
            <a:off x="2819400" y="2743200"/>
            <a:ext cx="1066800" cy="12192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t>/</a:t>
            </a:r>
            <a:r>
              <a:rPr lang="en-US" sz="1600" b="1" dirty="0" err="1" smtClean="0"/>
              <a:t>pscratch</a:t>
            </a:r>
            <a:endParaRPr lang="en-US" sz="1600" b="1" dirty="0"/>
          </a:p>
        </p:txBody>
      </p:sp>
      <p:sp>
        <p:nvSpPr>
          <p:cNvPr id="21" name="Diamond 20"/>
          <p:cNvSpPr/>
          <p:nvPr/>
        </p:nvSpPr>
        <p:spPr>
          <a:xfrm>
            <a:off x="5105400" y="2819400"/>
            <a:ext cx="1752600" cy="11430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p:cNvCxnSpPr/>
          <p:nvPr/>
        </p:nvCxnSpPr>
        <p:spPr>
          <a:xfrm>
            <a:off x="3886200" y="2971800"/>
            <a:ext cx="18669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3886200" y="3124200"/>
            <a:ext cx="1600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3886200" y="3048000"/>
            <a:ext cx="1752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886200" y="3200400"/>
            <a:ext cx="1524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886200" y="3276600"/>
            <a:ext cx="1371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19" idx="4"/>
          </p:cNvCxnSpPr>
          <p:nvPr/>
        </p:nvCxnSpPr>
        <p:spPr>
          <a:xfrm>
            <a:off x="3886200" y="3352800"/>
            <a:ext cx="1295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886200" y="3429000"/>
            <a:ext cx="12954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Elbow Connector 47"/>
          <p:cNvCxnSpPr/>
          <p:nvPr/>
        </p:nvCxnSpPr>
        <p:spPr>
          <a:xfrm>
            <a:off x="3581400" y="1143000"/>
            <a:ext cx="2286000" cy="175260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57" name="Right Arrow 56"/>
          <p:cNvSpPr/>
          <p:nvPr/>
        </p:nvSpPr>
        <p:spPr>
          <a:xfrm>
            <a:off x="1600200" y="838200"/>
            <a:ext cx="381000"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Left Arrow 57"/>
          <p:cNvSpPr/>
          <p:nvPr/>
        </p:nvSpPr>
        <p:spPr>
          <a:xfrm>
            <a:off x="6629400" y="762000"/>
            <a:ext cx="457200"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304800" y="914400"/>
            <a:ext cx="1219200" cy="2308324"/>
          </a:xfrm>
          <a:prstGeom prst="rect">
            <a:avLst/>
          </a:prstGeom>
          <a:noFill/>
        </p:spPr>
        <p:txBody>
          <a:bodyPr wrap="square" rtlCol="0">
            <a:spAutoFit/>
          </a:bodyPr>
          <a:lstStyle/>
          <a:p>
            <a:r>
              <a:rPr lang="en-US" sz="800" b="1" u="sng" dirty="0" smtClean="0"/>
              <a:t>Functionality:</a:t>
            </a:r>
          </a:p>
          <a:p>
            <a:r>
              <a:rPr lang="en-US" sz="800" b="1" dirty="0" smtClean="0"/>
              <a:t>Backend server</a:t>
            </a:r>
          </a:p>
          <a:p>
            <a:r>
              <a:rPr lang="en-US" sz="800" b="1" dirty="0" smtClean="0"/>
              <a:t>Condor central manger</a:t>
            </a:r>
          </a:p>
          <a:p>
            <a:r>
              <a:rPr lang="en-US" sz="800" b="1" dirty="0" smtClean="0"/>
              <a:t>Condor submit host</a:t>
            </a:r>
          </a:p>
          <a:p>
            <a:r>
              <a:rPr lang="en-US" sz="800" b="1" dirty="0" smtClean="0"/>
              <a:t>Users do not login</a:t>
            </a:r>
          </a:p>
          <a:p>
            <a:r>
              <a:rPr lang="en-US" sz="800" b="1" dirty="0" smtClean="0"/>
              <a:t>NFS serves  locations:</a:t>
            </a:r>
          </a:p>
          <a:p>
            <a:pPr marL="228600" indent="-228600">
              <a:buFont typeface="Arial" pitchFamily="34" charset="0"/>
              <a:buChar char="•"/>
            </a:pPr>
            <a:r>
              <a:rPr lang="en-US" sz="800" b="1" dirty="0" smtClean="0"/>
              <a:t>DAS array – /store </a:t>
            </a:r>
          </a:p>
          <a:p>
            <a:pPr marL="228600" indent="-228600">
              <a:buFont typeface="Arial" pitchFamily="34" charset="0"/>
              <a:buChar char="•"/>
            </a:pPr>
            <a:r>
              <a:rPr lang="en-US" sz="800" b="1" dirty="0" smtClean="0"/>
              <a:t>Condor software</a:t>
            </a:r>
          </a:p>
          <a:p>
            <a:r>
              <a:rPr lang="en-US" sz="800" b="1" dirty="0" smtClean="0"/>
              <a:t>Name Node for </a:t>
            </a:r>
            <a:r>
              <a:rPr lang="en-US" sz="800" b="1" dirty="0" err="1" smtClean="0"/>
              <a:t>Hadoop</a:t>
            </a:r>
            <a:endParaRPr lang="en-US" sz="800" b="1" dirty="0" smtClean="0"/>
          </a:p>
          <a:p>
            <a:endParaRPr lang="en-US" sz="800" b="1" dirty="0"/>
          </a:p>
          <a:p>
            <a:r>
              <a:rPr lang="en-US" sz="800" b="1" u="sng" dirty="0" smtClean="0"/>
              <a:t>Software:</a:t>
            </a:r>
          </a:p>
          <a:p>
            <a:pPr>
              <a:buFont typeface="Arial" pitchFamily="34" charset="0"/>
              <a:buChar char="•"/>
            </a:pPr>
            <a:r>
              <a:rPr lang="en-US" sz="800" b="1" dirty="0" smtClean="0"/>
              <a:t>RHEL Server 5.8</a:t>
            </a:r>
          </a:p>
          <a:p>
            <a:pPr>
              <a:buFont typeface="Arial" pitchFamily="34" charset="0"/>
              <a:buChar char="•"/>
            </a:pPr>
            <a:r>
              <a:rPr lang="en-US" sz="800" b="1" dirty="0" smtClean="0"/>
              <a:t>CE/SE OSG 3.1.12</a:t>
            </a:r>
          </a:p>
          <a:p>
            <a:pPr>
              <a:buFont typeface="Arial" pitchFamily="34" charset="0"/>
              <a:buChar char="•"/>
            </a:pPr>
            <a:r>
              <a:rPr lang="en-US" sz="800" b="1" dirty="0" smtClean="0"/>
              <a:t>Condor 7.8.7</a:t>
            </a:r>
          </a:p>
          <a:p>
            <a:r>
              <a:rPr lang="en-US" sz="800" b="1" u="sng" dirty="0" smtClean="0"/>
              <a:t>Hardware:</a:t>
            </a:r>
          </a:p>
          <a:p>
            <a:r>
              <a:rPr lang="en-US" sz="800" b="1" dirty="0" smtClean="0"/>
              <a:t>Dell </a:t>
            </a:r>
            <a:r>
              <a:rPr lang="en-US" sz="800" b="1" dirty="0" err="1" smtClean="0"/>
              <a:t>PowerEdge</a:t>
            </a:r>
            <a:r>
              <a:rPr lang="en-US" sz="800" b="1" dirty="0" smtClean="0"/>
              <a:t> R815</a:t>
            </a:r>
          </a:p>
          <a:p>
            <a:r>
              <a:rPr lang="en-US" sz="800" b="1" dirty="0" smtClean="0"/>
              <a:t>CPUs - 4x8 cores</a:t>
            </a:r>
          </a:p>
          <a:p>
            <a:r>
              <a:rPr lang="en-US" sz="800" b="1" dirty="0" smtClean="0"/>
              <a:t>RAM – 64GB</a:t>
            </a:r>
          </a:p>
        </p:txBody>
      </p:sp>
      <p:sp>
        <p:nvSpPr>
          <p:cNvPr id="60" name="Flowchart: Magnetic Disk 59"/>
          <p:cNvSpPr/>
          <p:nvPr/>
        </p:nvSpPr>
        <p:spPr>
          <a:xfrm>
            <a:off x="1828800" y="1524000"/>
            <a:ext cx="914400" cy="6126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/store</a:t>
            </a:r>
            <a:endParaRPr lang="en-US" dirty="0"/>
          </a:p>
        </p:txBody>
      </p:sp>
      <p:cxnSp>
        <p:nvCxnSpPr>
          <p:cNvPr id="63" name="Straight Connector 62"/>
          <p:cNvCxnSpPr/>
          <p:nvPr/>
        </p:nvCxnSpPr>
        <p:spPr>
          <a:xfrm>
            <a:off x="2209800" y="1219200"/>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65" name="TextBox 64"/>
          <p:cNvSpPr txBox="1"/>
          <p:nvPr/>
        </p:nvSpPr>
        <p:spPr>
          <a:xfrm>
            <a:off x="5486400" y="3200400"/>
            <a:ext cx="1143000" cy="338554"/>
          </a:xfrm>
          <a:prstGeom prst="rect">
            <a:avLst/>
          </a:prstGeom>
          <a:noFill/>
        </p:spPr>
        <p:txBody>
          <a:bodyPr wrap="square" rtlCol="0">
            <a:spAutoFit/>
          </a:bodyPr>
          <a:lstStyle/>
          <a:p>
            <a:r>
              <a:rPr lang="en-US" sz="1600" b="1" dirty="0" smtClean="0">
                <a:solidFill>
                  <a:schemeClr val="bg1"/>
                </a:solidFill>
              </a:rPr>
              <a:t>r22bd8810</a:t>
            </a:r>
            <a:endParaRPr lang="en-US" sz="1600" b="1" dirty="0">
              <a:solidFill>
                <a:schemeClr val="bg1"/>
              </a:solidFill>
            </a:endParaRPr>
          </a:p>
        </p:txBody>
      </p:sp>
      <p:cxnSp>
        <p:nvCxnSpPr>
          <p:cNvPr id="67" name="Straight Connector 66"/>
          <p:cNvCxnSpPr/>
          <p:nvPr/>
        </p:nvCxnSpPr>
        <p:spPr>
          <a:xfrm>
            <a:off x="6096000" y="1219200"/>
            <a:ext cx="0" cy="1676400"/>
          </a:xfrm>
          <a:prstGeom prst="line">
            <a:avLst/>
          </a:prstGeom>
        </p:spPr>
        <p:style>
          <a:lnRef idx="1">
            <a:schemeClr val="accent1"/>
          </a:lnRef>
          <a:fillRef idx="0">
            <a:schemeClr val="accent1"/>
          </a:fillRef>
          <a:effectRef idx="0">
            <a:schemeClr val="accent1"/>
          </a:effectRef>
          <a:fontRef idx="minor">
            <a:schemeClr val="tx1"/>
          </a:fontRef>
        </p:style>
      </p:cxnSp>
      <p:sp>
        <p:nvSpPr>
          <p:cNvPr id="72" name="Vertical Scroll 71"/>
          <p:cNvSpPr/>
          <p:nvPr/>
        </p:nvSpPr>
        <p:spPr>
          <a:xfrm>
            <a:off x="0" y="3276600"/>
            <a:ext cx="2438400" cy="11430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Vertical Scroll 72"/>
          <p:cNvSpPr/>
          <p:nvPr/>
        </p:nvSpPr>
        <p:spPr>
          <a:xfrm>
            <a:off x="7162800" y="3200400"/>
            <a:ext cx="1981200" cy="11430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Vertical Scroll 73"/>
          <p:cNvSpPr/>
          <p:nvPr/>
        </p:nvSpPr>
        <p:spPr>
          <a:xfrm>
            <a:off x="2971800" y="1371600"/>
            <a:ext cx="1676400" cy="11430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ight Arrow 74"/>
          <p:cNvSpPr/>
          <p:nvPr/>
        </p:nvSpPr>
        <p:spPr>
          <a:xfrm>
            <a:off x="2286000" y="3429000"/>
            <a:ext cx="533400"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Left Arrow 75"/>
          <p:cNvSpPr/>
          <p:nvPr/>
        </p:nvSpPr>
        <p:spPr>
          <a:xfrm>
            <a:off x="6858000" y="3124200"/>
            <a:ext cx="445008"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200400" y="1524000"/>
            <a:ext cx="1219200" cy="830997"/>
          </a:xfrm>
          <a:prstGeom prst="rect">
            <a:avLst/>
          </a:prstGeom>
          <a:noFill/>
        </p:spPr>
        <p:txBody>
          <a:bodyPr wrap="square" rtlCol="0">
            <a:spAutoFit/>
          </a:bodyPr>
          <a:lstStyle/>
          <a:p>
            <a:r>
              <a:rPr lang="en-US" sz="800" b="1" dirty="0" smtClean="0"/>
              <a:t>Direct Attached  Storage</a:t>
            </a:r>
          </a:p>
          <a:p>
            <a:r>
              <a:rPr lang="en-US" sz="800" b="1" dirty="0" smtClean="0"/>
              <a:t>Capacity – 80TB (raided)</a:t>
            </a:r>
          </a:p>
          <a:p>
            <a:r>
              <a:rPr lang="en-US" sz="800" b="1" dirty="0" smtClean="0"/>
              <a:t> </a:t>
            </a:r>
          </a:p>
          <a:p>
            <a:r>
              <a:rPr lang="en-US" sz="800" b="1" u="sng" dirty="0" err="1" smtClean="0"/>
              <a:t>Connectios</a:t>
            </a:r>
            <a:r>
              <a:rPr lang="en-US" sz="800" b="1" u="sng" dirty="0" smtClean="0"/>
              <a:t>:</a:t>
            </a:r>
          </a:p>
          <a:p>
            <a:r>
              <a:rPr lang="en-US" sz="800" b="1" smtClean="0"/>
              <a:t>FC  direct  </a:t>
            </a:r>
            <a:r>
              <a:rPr lang="en-US" sz="800" b="1" dirty="0" smtClean="0"/>
              <a:t>to NDCMS</a:t>
            </a:r>
          </a:p>
          <a:p>
            <a:r>
              <a:rPr lang="en-US" sz="800" b="1" dirty="0" smtClean="0"/>
              <a:t>EARTH  and WN via NFS</a:t>
            </a:r>
          </a:p>
        </p:txBody>
      </p:sp>
      <p:sp>
        <p:nvSpPr>
          <p:cNvPr id="84" name="Left Arrow 83"/>
          <p:cNvSpPr/>
          <p:nvPr/>
        </p:nvSpPr>
        <p:spPr>
          <a:xfrm>
            <a:off x="2743200" y="1600200"/>
            <a:ext cx="381000" cy="484632"/>
          </a:xfrm>
          <a:prstGeom prst="lef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p:cNvSpPr txBox="1"/>
          <p:nvPr/>
        </p:nvSpPr>
        <p:spPr>
          <a:xfrm>
            <a:off x="7467600" y="3429000"/>
            <a:ext cx="1524000" cy="830997"/>
          </a:xfrm>
          <a:prstGeom prst="rect">
            <a:avLst/>
          </a:prstGeom>
          <a:noFill/>
        </p:spPr>
        <p:txBody>
          <a:bodyPr wrap="square" rtlCol="0">
            <a:spAutoFit/>
          </a:bodyPr>
          <a:lstStyle/>
          <a:p>
            <a:r>
              <a:rPr lang="en-US" sz="800" b="1" dirty="0" smtClean="0"/>
              <a:t>Enterprise Level Switch</a:t>
            </a:r>
          </a:p>
          <a:p>
            <a:r>
              <a:rPr lang="en-US" sz="800" b="1" dirty="0" err="1" smtClean="0"/>
              <a:t>BlackDiamond</a:t>
            </a:r>
            <a:r>
              <a:rPr lang="en-US" sz="800" b="1" dirty="0" smtClean="0"/>
              <a:t> 8810</a:t>
            </a:r>
          </a:p>
          <a:p>
            <a:r>
              <a:rPr lang="en-US" sz="800" b="1" dirty="0" err="1" smtClean="0"/>
              <a:t>Panasas</a:t>
            </a:r>
            <a:r>
              <a:rPr lang="en-US" sz="800" b="1" dirty="0" smtClean="0"/>
              <a:t> – 7 x 10Gb FC</a:t>
            </a:r>
          </a:p>
          <a:p>
            <a:r>
              <a:rPr lang="en-US" sz="800" b="1" dirty="0" smtClean="0"/>
              <a:t>EARTH – 10Gb FC</a:t>
            </a:r>
          </a:p>
          <a:p>
            <a:r>
              <a:rPr lang="en-US" sz="800" b="1" dirty="0" smtClean="0"/>
              <a:t>NDCMS – 10Gb FC</a:t>
            </a:r>
          </a:p>
          <a:p>
            <a:r>
              <a:rPr lang="en-US" sz="800" b="1" dirty="0" smtClean="0"/>
              <a:t>Stack Switches – 1Gb TP</a:t>
            </a:r>
            <a:endParaRPr lang="en-US" sz="800" b="1" dirty="0"/>
          </a:p>
        </p:txBody>
      </p:sp>
      <p:sp>
        <p:nvSpPr>
          <p:cNvPr id="39" name="Vertical Scroll 38"/>
          <p:cNvSpPr/>
          <p:nvPr/>
        </p:nvSpPr>
        <p:spPr>
          <a:xfrm>
            <a:off x="6781800" y="609600"/>
            <a:ext cx="2362200" cy="24384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7162800" y="914401"/>
            <a:ext cx="1676400" cy="2677656"/>
          </a:xfrm>
          <a:prstGeom prst="rect">
            <a:avLst/>
          </a:prstGeom>
          <a:noFill/>
        </p:spPr>
        <p:txBody>
          <a:bodyPr wrap="square" rtlCol="0">
            <a:spAutoFit/>
          </a:bodyPr>
          <a:lstStyle/>
          <a:p>
            <a:r>
              <a:rPr lang="en-US" sz="800" b="1" u="sng" dirty="0" smtClean="0"/>
              <a:t>Functionality:</a:t>
            </a:r>
          </a:p>
          <a:p>
            <a:r>
              <a:rPr lang="en-US" sz="800" b="1" dirty="0" smtClean="0"/>
              <a:t>User interactive host</a:t>
            </a:r>
          </a:p>
          <a:p>
            <a:r>
              <a:rPr lang="en-US" sz="800" b="1" dirty="0" smtClean="0"/>
              <a:t>Condor submit host</a:t>
            </a:r>
          </a:p>
          <a:p>
            <a:r>
              <a:rPr lang="en-US" sz="800" b="1" dirty="0" smtClean="0"/>
              <a:t>CE/SE OSG 3.1.12</a:t>
            </a:r>
          </a:p>
          <a:p>
            <a:r>
              <a:rPr lang="en-US" sz="800" b="1" dirty="0" smtClean="0"/>
              <a:t>CMS Software Stack:</a:t>
            </a:r>
          </a:p>
          <a:p>
            <a:r>
              <a:rPr lang="en-US" sz="800" b="1" dirty="0" smtClean="0"/>
              <a:t>Access to CMSSW/CRAB/</a:t>
            </a:r>
            <a:r>
              <a:rPr lang="en-US" sz="800" b="1" dirty="0" err="1" smtClean="0"/>
              <a:t>gLite</a:t>
            </a:r>
            <a:endParaRPr lang="en-US" sz="800" b="1" dirty="0" smtClean="0"/>
          </a:p>
          <a:p>
            <a:r>
              <a:rPr lang="en-US" sz="800" b="1" dirty="0" err="1" smtClean="0"/>
              <a:t>PhEDEx</a:t>
            </a:r>
            <a:r>
              <a:rPr lang="en-US" sz="800" b="1" dirty="0" smtClean="0"/>
              <a:t>  via </a:t>
            </a:r>
            <a:r>
              <a:rPr lang="en-US" sz="800" b="1" dirty="0" err="1" smtClean="0"/>
              <a:t>panFS</a:t>
            </a:r>
            <a:endParaRPr lang="en-US" sz="800" b="1" dirty="0" smtClean="0"/>
          </a:p>
          <a:p>
            <a:endParaRPr lang="en-US" sz="800" b="1" dirty="0" smtClean="0"/>
          </a:p>
          <a:p>
            <a:r>
              <a:rPr lang="en-US" sz="800" b="1" u="sng" dirty="0" smtClean="0"/>
              <a:t>Software:</a:t>
            </a:r>
          </a:p>
          <a:p>
            <a:pPr>
              <a:buFont typeface="Arial" pitchFamily="34" charset="0"/>
              <a:buChar char="•"/>
            </a:pPr>
            <a:r>
              <a:rPr lang="en-US" sz="800" b="1" dirty="0" smtClean="0"/>
              <a:t>RHEL Server 5.8</a:t>
            </a:r>
          </a:p>
          <a:p>
            <a:pPr>
              <a:buFont typeface="Arial" pitchFamily="34" charset="0"/>
              <a:buChar char="•"/>
            </a:pPr>
            <a:r>
              <a:rPr lang="en-US" sz="800" b="1" dirty="0" smtClean="0"/>
              <a:t>CE/SE OSG 3.1.12</a:t>
            </a:r>
          </a:p>
          <a:p>
            <a:pPr>
              <a:buFont typeface="Arial" pitchFamily="34" charset="0"/>
              <a:buChar char="•"/>
            </a:pPr>
            <a:r>
              <a:rPr lang="en-US" sz="800" b="1" dirty="0" smtClean="0"/>
              <a:t>Condor 7.8.7</a:t>
            </a:r>
          </a:p>
          <a:p>
            <a:endParaRPr lang="en-US" sz="800" b="1" dirty="0" smtClean="0"/>
          </a:p>
          <a:p>
            <a:r>
              <a:rPr lang="en-US" sz="800" b="1" u="sng" dirty="0" smtClean="0"/>
              <a:t>Hardware:</a:t>
            </a:r>
          </a:p>
          <a:p>
            <a:r>
              <a:rPr lang="en-US" sz="800" b="1" dirty="0" smtClean="0"/>
              <a:t>Dell </a:t>
            </a:r>
            <a:r>
              <a:rPr lang="en-US" sz="800" b="1" dirty="0" err="1" smtClean="0"/>
              <a:t>PowerEdge</a:t>
            </a:r>
            <a:r>
              <a:rPr lang="en-US" sz="800" b="1" dirty="0" smtClean="0"/>
              <a:t> R815</a:t>
            </a:r>
          </a:p>
          <a:p>
            <a:r>
              <a:rPr lang="en-US" sz="800" b="1" dirty="0" smtClean="0"/>
              <a:t>CPUs - 4x8 cores</a:t>
            </a:r>
          </a:p>
          <a:p>
            <a:r>
              <a:rPr lang="en-US" sz="800" b="1" dirty="0" smtClean="0"/>
              <a:t>RAM – 128GB</a:t>
            </a:r>
          </a:p>
          <a:p>
            <a:endParaRPr lang="en-US" sz="800" b="1" dirty="0" smtClean="0"/>
          </a:p>
          <a:p>
            <a:endParaRPr lang="en-US" sz="800" b="1" dirty="0" smtClean="0"/>
          </a:p>
          <a:p>
            <a:endParaRPr lang="en-US" sz="800" b="1" dirty="0" smtClean="0"/>
          </a:p>
          <a:p>
            <a:endParaRPr lang="en-US" sz="800" b="1" dirty="0"/>
          </a:p>
        </p:txBody>
      </p:sp>
      <p:sp>
        <p:nvSpPr>
          <p:cNvPr id="43" name="TextBox 42"/>
          <p:cNvSpPr txBox="1"/>
          <p:nvPr/>
        </p:nvSpPr>
        <p:spPr>
          <a:xfrm>
            <a:off x="228600" y="3505200"/>
            <a:ext cx="1981200" cy="707886"/>
          </a:xfrm>
          <a:prstGeom prst="rect">
            <a:avLst/>
          </a:prstGeom>
          <a:noFill/>
        </p:spPr>
        <p:txBody>
          <a:bodyPr wrap="square" rtlCol="0">
            <a:spAutoFit/>
          </a:bodyPr>
          <a:lstStyle/>
          <a:p>
            <a:r>
              <a:rPr lang="en-US" sz="800" b="1" dirty="0" err="1" smtClean="0"/>
              <a:t>Panasas</a:t>
            </a:r>
            <a:r>
              <a:rPr lang="en-US" sz="800" b="1" dirty="0" smtClean="0"/>
              <a:t>  Storage </a:t>
            </a:r>
          </a:p>
          <a:p>
            <a:r>
              <a:rPr lang="en-US" sz="800" b="1" dirty="0" smtClean="0"/>
              <a:t>Capacity – 220TB (raided)</a:t>
            </a:r>
          </a:p>
          <a:p>
            <a:r>
              <a:rPr lang="en-US" sz="800" b="1" dirty="0" smtClean="0"/>
              <a:t>CMSSW/CRAB/</a:t>
            </a:r>
            <a:r>
              <a:rPr lang="en-US" sz="800" b="1" dirty="0" err="1" smtClean="0"/>
              <a:t>gLite</a:t>
            </a:r>
            <a:r>
              <a:rPr lang="en-US" sz="800" b="1" dirty="0" smtClean="0"/>
              <a:t>/</a:t>
            </a:r>
            <a:r>
              <a:rPr lang="en-US" sz="800" b="1" dirty="0" err="1" smtClean="0"/>
              <a:t>PhEDEx</a:t>
            </a:r>
            <a:r>
              <a:rPr lang="en-US" sz="800" b="1" dirty="0" smtClean="0"/>
              <a:t> resides  here</a:t>
            </a:r>
          </a:p>
          <a:p>
            <a:r>
              <a:rPr lang="en-US" sz="800" b="1" dirty="0" smtClean="0"/>
              <a:t>Access to CMS Software from NDCMS/EARTH/WN via </a:t>
            </a:r>
            <a:r>
              <a:rPr lang="en-US" sz="800" b="1" dirty="0" err="1" smtClean="0"/>
              <a:t>panFS</a:t>
            </a:r>
            <a:r>
              <a:rPr lang="en-US" sz="800" b="1" dirty="0" smtClean="0"/>
              <a:t> protocol. </a:t>
            </a:r>
            <a:endParaRPr lang="en-US" sz="800" b="1" dirty="0"/>
          </a:p>
        </p:txBody>
      </p:sp>
      <p:sp>
        <p:nvSpPr>
          <p:cNvPr id="61" name="Flowchart: Multidocument 60"/>
          <p:cNvSpPr/>
          <p:nvPr/>
        </p:nvSpPr>
        <p:spPr>
          <a:xfrm>
            <a:off x="2819400" y="5105400"/>
            <a:ext cx="1060704" cy="758952"/>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lowchart: Decision 61"/>
          <p:cNvSpPr/>
          <p:nvPr/>
        </p:nvSpPr>
        <p:spPr>
          <a:xfrm>
            <a:off x="2819400" y="4724400"/>
            <a:ext cx="1066800" cy="22860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b="1" dirty="0" smtClean="0"/>
              <a:t>switch</a:t>
            </a:r>
            <a:endParaRPr lang="en-US" sz="800" b="1" dirty="0"/>
          </a:p>
        </p:txBody>
      </p:sp>
      <p:cxnSp>
        <p:nvCxnSpPr>
          <p:cNvPr id="66" name="Elbow Connector 65"/>
          <p:cNvCxnSpPr>
            <a:stCxn id="62" idx="3"/>
          </p:cNvCxnSpPr>
          <p:nvPr/>
        </p:nvCxnSpPr>
        <p:spPr>
          <a:xfrm flipV="1">
            <a:off x="3886200" y="3505200"/>
            <a:ext cx="1371600" cy="1333500"/>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78" name="Flowchart: Magnetic Disk 77"/>
          <p:cNvSpPr/>
          <p:nvPr/>
        </p:nvSpPr>
        <p:spPr>
          <a:xfrm>
            <a:off x="2895600" y="6019800"/>
            <a:ext cx="914400" cy="3078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lowchart: Magnetic Disk 78"/>
          <p:cNvSpPr/>
          <p:nvPr/>
        </p:nvSpPr>
        <p:spPr>
          <a:xfrm>
            <a:off x="2971800" y="5943600"/>
            <a:ext cx="914400" cy="3078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1" name="Straight Connector 80"/>
          <p:cNvCxnSpPr>
            <a:stCxn id="62" idx="2"/>
          </p:cNvCxnSpPr>
          <p:nvPr/>
        </p:nvCxnSpPr>
        <p:spPr>
          <a:xfrm flipH="1">
            <a:off x="3346524" y="4953000"/>
            <a:ext cx="6276"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flipH="1">
            <a:off x="3429000" y="4953000"/>
            <a:ext cx="6276"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a:off x="3276600" y="4953000"/>
            <a:ext cx="6276" cy="152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3048000" y="4876800"/>
            <a:ext cx="0" cy="228600"/>
          </a:xfrm>
          <a:prstGeom prst="line">
            <a:avLst/>
          </a:prstGeom>
        </p:spPr>
        <p:style>
          <a:lnRef idx="1">
            <a:schemeClr val="accent1"/>
          </a:lnRef>
          <a:fillRef idx="0">
            <a:schemeClr val="accent1"/>
          </a:fillRef>
          <a:effectRef idx="0">
            <a:schemeClr val="accent1"/>
          </a:effectRef>
          <a:fontRef idx="minor">
            <a:schemeClr val="tx1"/>
          </a:fontRef>
        </p:style>
      </p:cxnSp>
      <p:sp>
        <p:nvSpPr>
          <p:cNvPr id="96" name="Vertical Scroll 95"/>
          <p:cNvSpPr/>
          <p:nvPr/>
        </p:nvSpPr>
        <p:spPr>
          <a:xfrm>
            <a:off x="914400" y="4572000"/>
            <a:ext cx="1490472" cy="4572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Vertical Scroll 96"/>
          <p:cNvSpPr/>
          <p:nvPr/>
        </p:nvSpPr>
        <p:spPr>
          <a:xfrm>
            <a:off x="228600" y="5181600"/>
            <a:ext cx="2133600" cy="1524000"/>
          </a:xfrm>
          <a:prstGeom prst="verticalScroll">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Flowchart: Magnetic Disk 97"/>
          <p:cNvSpPr/>
          <p:nvPr/>
        </p:nvSpPr>
        <p:spPr>
          <a:xfrm>
            <a:off x="3048000" y="5867400"/>
            <a:ext cx="990600" cy="307848"/>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TextBox 99"/>
          <p:cNvSpPr txBox="1"/>
          <p:nvPr/>
        </p:nvSpPr>
        <p:spPr>
          <a:xfrm>
            <a:off x="1066800" y="4648200"/>
            <a:ext cx="1143000" cy="338554"/>
          </a:xfrm>
          <a:prstGeom prst="rect">
            <a:avLst/>
          </a:prstGeom>
          <a:noFill/>
        </p:spPr>
        <p:txBody>
          <a:bodyPr wrap="square" rtlCol="0">
            <a:spAutoFit/>
          </a:bodyPr>
          <a:lstStyle/>
          <a:p>
            <a:r>
              <a:rPr lang="en-US" sz="800" b="1" dirty="0" smtClean="0"/>
              <a:t>Stack Switches Extreme Summit x460 </a:t>
            </a:r>
            <a:endParaRPr lang="en-US" sz="800" b="1" dirty="0"/>
          </a:p>
        </p:txBody>
      </p:sp>
      <p:sp>
        <p:nvSpPr>
          <p:cNvPr id="101" name="Right Arrow 100"/>
          <p:cNvSpPr/>
          <p:nvPr/>
        </p:nvSpPr>
        <p:spPr>
          <a:xfrm>
            <a:off x="2362200" y="4572000"/>
            <a:ext cx="457200"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p:cNvSpPr txBox="1"/>
          <p:nvPr/>
        </p:nvSpPr>
        <p:spPr>
          <a:xfrm>
            <a:off x="2895600" y="5334000"/>
            <a:ext cx="838200" cy="215444"/>
          </a:xfrm>
          <a:prstGeom prst="rect">
            <a:avLst/>
          </a:prstGeom>
          <a:noFill/>
        </p:spPr>
        <p:txBody>
          <a:bodyPr wrap="square" rtlCol="0">
            <a:spAutoFit/>
          </a:bodyPr>
          <a:lstStyle/>
          <a:p>
            <a:r>
              <a:rPr lang="en-US" sz="800" b="1" dirty="0" smtClean="0">
                <a:solidFill>
                  <a:schemeClr val="bg1"/>
                </a:solidFill>
              </a:rPr>
              <a:t>Work Nodes</a:t>
            </a:r>
          </a:p>
        </p:txBody>
      </p:sp>
      <p:sp>
        <p:nvSpPr>
          <p:cNvPr id="108" name="TextBox 107"/>
          <p:cNvSpPr txBox="1"/>
          <p:nvPr/>
        </p:nvSpPr>
        <p:spPr>
          <a:xfrm>
            <a:off x="3048000" y="5943600"/>
            <a:ext cx="990600" cy="215444"/>
          </a:xfrm>
          <a:prstGeom prst="rect">
            <a:avLst/>
          </a:prstGeom>
          <a:noFill/>
        </p:spPr>
        <p:txBody>
          <a:bodyPr wrap="square" rtlCol="0">
            <a:spAutoFit/>
          </a:bodyPr>
          <a:lstStyle/>
          <a:p>
            <a:r>
              <a:rPr lang="en-US" sz="800" b="1" dirty="0" smtClean="0">
                <a:solidFill>
                  <a:schemeClr val="bg1"/>
                </a:solidFill>
              </a:rPr>
              <a:t>15x2TB Local HDDs</a:t>
            </a:r>
            <a:endParaRPr lang="en-US" sz="800" b="1" dirty="0">
              <a:solidFill>
                <a:schemeClr val="bg1"/>
              </a:solidFill>
            </a:endParaRPr>
          </a:p>
        </p:txBody>
      </p:sp>
      <p:cxnSp>
        <p:nvCxnSpPr>
          <p:cNvPr id="109" name="Straight Connector 108"/>
          <p:cNvCxnSpPr/>
          <p:nvPr/>
        </p:nvCxnSpPr>
        <p:spPr>
          <a:xfrm>
            <a:off x="3657600" y="4876800"/>
            <a:ext cx="0" cy="228600"/>
          </a:xfrm>
          <a:prstGeom prst="line">
            <a:avLst/>
          </a:prstGeom>
        </p:spPr>
        <p:style>
          <a:lnRef idx="1">
            <a:schemeClr val="accent1"/>
          </a:lnRef>
          <a:fillRef idx="0">
            <a:schemeClr val="accent1"/>
          </a:fillRef>
          <a:effectRef idx="0">
            <a:schemeClr val="accent1"/>
          </a:effectRef>
          <a:fontRef idx="minor">
            <a:schemeClr val="tx1"/>
          </a:fontRef>
        </p:style>
      </p:cxnSp>
      <p:sp>
        <p:nvSpPr>
          <p:cNvPr id="110" name="Flowchart: Or 109"/>
          <p:cNvSpPr/>
          <p:nvPr/>
        </p:nvSpPr>
        <p:spPr>
          <a:xfrm>
            <a:off x="6477000" y="5181600"/>
            <a:ext cx="612648" cy="612648"/>
          </a:xfrm>
          <a:prstGeom prst="flowChar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2" name="Elbow Connector 111"/>
          <p:cNvCxnSpPr>
            <a:endCxn id="110" idx="0"/>
          </p:cNvCxnSpPr>
          <p:nvPr/>
        </p:nvCxnSpPr>
        <p:spPr>
          <a:xfrm rot="16200000" flipH="1">
            <a:off x="5830062" y="4228338"/>
            <a:ext cx="1447800" cy="458724"/>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1026" name="AutoShape 2" descr="data:image/jpeg;base64,/9j/4AAQSkZJRgABAQAAAQABAAD/2wCEAAkGBwgHBgkIBwgKCgkLDRYPDQwMDRsUFRAWIB0iIiAdHx8kKDQsJCYxJx8fLT0tMTU3Ojo6Iys/RD84QzQ5OjcBCgoKDQwNGg8PGjclHyU3Nzc3Nzc3Nzc3Nzc3Nzc3Nzc3Nzc3Nzc3Nzc3Nzc3Nzc3Nzc3Nzc3Nzc3Nzc3Nzc3N//AABEIAGAAYQMBIgACEQEDEQH/xAAbAAACAwEBAQAAAAAAAAAAAAAEBQACAwYBB//EAC8QAAIBAwIFAwIFBQAAAAAAAAECAwAEERIhBRMxQVEiYXEGMhQjM1KBFRZCkbH/xAAWAQEBAQAAAAAAAAAAAAAAAAAAAgH/xAAeEQEAAgEEAwAAAAAAAAAAAAAAAhETATFR8AMyQf/aAAwDAQACEQMRAD8A+41V3WNSzsFA7mvWYKpY9AM0knd7iTW5+B4oGDcRgB9OpvgV6vEIm6q4/ilyx1qsftQMJLmNITIGDDwPNLJZ5pz6mIX9oOBVLqJ+agXIwM7Vtp0JqYH4oKRhk3ViD7Gj0mdo99mHU0hl4ppmOmLKg/NFQcat5CI3RonbYE9CaAuSRxk62H815DxEI4WWQMvnO4oe7OVpRP3oOzBBGR0r2lHALlnt0hkJOFOknwD0pvQSpUqUFXXWjKe4xSzklWII3FH3NyluuW3Y9FHelr3k8h20p4wM0BMcBNDzM7uY4iVUbFh1NexzXOf1Bj3Aq8EeVAfY/wDaDNbZQQ2Tq85raYgqIz17nzW3JVRnvQ8y4Pz0FAKLTUd1AFYXXDo5DjTjAphDzCcZ2q7qdQIOT70AU8bpAobchdzSi4bfABJOwxXQ3J1x40k9jS42io2W9JP+RGwoCuBhOYAp+xMfzTukYjECgRkgg5z3zTWym58AY/cNjQb1KlSgR8YuBFckY1PgYHgUrLzyn1OQPA2FMZ4hPIXf7ic5qjrHbqC+ST0A6mgltbaEUkbmjVGnGDj4rHmyOi6UCgVz9j9UPPZiaS1CTC7hhaHmZ9EsgRXBx03P8qR2pa4+OU9nZI3p3qjDO5pdHxyxe6/Ch5NfMMQcQvyy4G6h8aS2x2z1BHWqcJ49a8Qt7aR1lt3uHZI1lidQxAY4BIAOyk0sxzq6MRGdWelTQc7E0HH9QcJls47uO8X8PJBJcLIVIHLQhWJ22wSBg71l/cnDVt5ppJZIhCYxIs0Do66zhDpIzgk4Bxjr4NDHPgw1Muzbg1jd4aE+RSo/UkH4u4jmRookiheMvGwkZnaQadBGc+gYGMnNMpHDxnbfFGShKO5bbXoEbRuGOg4B9qecJZeQd8MxzpPUClVlDDh3CrqZs/FbF2jcOp3G9En1Sgv6hH4qUFZrcrISB6TSu5jLXZz2wBXQucIx8DNKJEEh1A4ag2hjIUeK5e6+lZhDwsR3Kh7OVDKwQ4ljWUSaceQVGD2y3mustwQu7VsQpU70pcPJKHq5bh3AWtrrIW2lgF01wrSa+YpZi+MZ0khicHx2J3O0/ALyfgh4cLuKN4pdVtcLGdSgs2rIz10My5HnPtT5VGc4x8VsqgdzWUrNPXW3Nt9MEtxZUuQkd0qraqE2t8HWfnLnPbxVLvgV5eTTXV5PALiRrUBYlOhUhl5nfckkt8bV07HsKwkc5wRStDPPnvdHLcR4LLNxx+K20wS5WKOOHK5AAL6g3swYdNxim6FkB5owvcUSdj1zQHFJuXA3k1qJTlKr+Mp5PzWZDgg9RW1vN+JXA/UBwRQUKubdNQJdgCRTLgduY7zW/wBxU4HiiTL+nL+6pR9Sg8YalIPcYpKSY3KNsQcU7oO+tDL+ZH94HTzQCxy4NGJJnpSnJVirZBHUGrPcmFM+Tg0DGRtByPtNepID3oS3vFlwvUntRfIUj0Nv4NB6zf7qkxBUZGa8eORVBOMDwa9HLIAZxn9vmgDcKq6zn4zQrIt635a+kHDE9qNudLbaRircL9NwyAekrnFBkUVcLGuOwAFG8PtjFqkkGGIwB4FGBQOgAr2glSpUoJUqVKDOWCKX9RA3vQk/DIJImUBge3q70fUoEEaiAlAugjY+a3M7BGIPamU9tFP+ou/YjY1iOHRDq7keMigztnMsDZ3GKCulOn07kU25KxQ6IxhR0pfKjMcKpJ8AUGVsZLiLJRiwODtTGytTAC7/AHt47Cr2UBghw33E5PtRFBKlSpQSpUqUH//Z"/>
          <p:cNvSpPr>
            <a:spLocks noChangeAspect="1" noChangeArrowheads="1"/>
          </p:cNvSpPr>
          <p:nvPr/>
        </p:nvSpPr>
        <p:spPr bwMode="auto">
          <a:xfrm>
            <a:off x="155575" y="-411163"/>
            <a:ext cx="866775" cy="857251"/>
          </a:xfrm>
          <a:prstGeom prst="rect">
            <a:avLst/>
          </a:prstGeom>
          <a:noFill/>
        </p:spPr>
        <p:txBody>
          <a:bodyPr vert="horz" wrap="square" lIns="91440" tIns="45720" rIns="91440" bIns="45720" numCol="1" anchor="t" anchorCtr="0" compatLnSpc="1">
            <a:prstTxWarp prst="textNoShape">
              <a:avLst/>
            </a:prstTxWarp>
          </a:bodyPr>
          <a:lstStyle/>
          <a:p>
            <a:endParaRPr lang="en-US"/>
          </a:p>
        </p:txBody>
      </p:sp>
      <p:cxnSp>
        <p:nvCxnSpPr>
          <p:cNvPr id="117" name="Elbow Connector 116"/>
          <p:cNvCxnSpPr/>
          <p:nvPr/>
        </p:nvCxnSpPr>
        <p:spPr>
          <a:xfrm>
            <a:off x="7086600" y="5486400"/>
            <a:ext cx="914400" cy="914400"/>
          </a:xfrm>
          <a:prstGeom prst="bentConnector3">
            <a:avLst>
              <a:gd name="adj1" fmla="val 41667"/>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120" name="TextBox 119"/>
          <p:cNvSpPr txBox="1"/>
          <p:nvPr/>
        </p:nvSpPr>
        <p:spPr>
          <a:xfrm>
            <a:off x="8001000" y="6172200"/>
            <a:ext cx="1066800" cy="276999"/>
          </a:xfrm>
          <a:prstGeom prst="rect">
            <a:avLst/>
          </a:prstGeom>
          <a:noFill/>
        </p:spPr>
        <p:txBody>
          <a:bodyPr wrap="square" rtlCol="0">
            <a:spAutoFit/>
          </a:bodyPr>
          <a:lstStyle/>
          <a:p>
            <a:r>
              <a:rPr lang="en-US" sz="1200" b="1" dirty="0" smtClean="0"/>
              <a:t>Internet</a:t>
            </a:r>
            <a:endParaRPr lang="en-US" sz="1200" b="1" dirty="0"/>
          </a:p>
        </p:txBody>
      </p:sp>
      <p:sp>
        <p:nvSpPr>
          <p:cNvPr id="121" name="TextBox 120"/>
          <p:cNvSpPr txBox="1"/>
          <p:nvPr/>
        </p:nvSpPr>
        <p:spPr>
          <a:xfrm>
            <a:off x="7086600" y="5105400"/>
            <a:ext cx="1524000" cy="276999"/>
          </a:xfrm>
          <a:prstGeom prst="rect">
            <a:avLst/>
          </a:prstGeom>
          <a:noFill/>
        </p:spPr>
        <p:txBody>
          <a:bodyPr wrap="square" rtlCol="0">
            <a:spAutoFit/>
          </a:bodyPr>
          <a:lstStyle/>
          <a:p>
            <a:r>
              <a:rPr lang="en-US" sz="1200" b="1" dirty="0" smtClean="0"/>
              <a:t>Cisco Router</a:t>
            </a:r>
            <a:endParaRPr lang="en-US" sz="1200" b="1" dirty="0"/>
          </a:p>
        </p:txBody>
      </p:sp>
      <p:sp>
        <p:nvSpPr>
          <p:cNvPr id="122" name="TextBox 121"/>
          <p:cNvSpPr txBox="1"/>
          <p:nvPr/>
        </p:nvSpPr>
        <p:spPr>
          <a:xfrm>
            <a:off x="609600" y="5410200"/>
            <a:ext cx="1524000" cy="1200329"/>
          </a:xfrm>
          <a:prstGeom prst="rect">
            <a:avLst/>
          </a:prstGeom>
          <a:noFill/>
        </p:spPr>
        <p:txBody>
          <a:bodyPr wrap="square" rtlCol="0">
            <a:spAutoFit/>
          </a:bodyPr>
          <a:lstStyle/>
          <a:p>
            <a:r>
              <a:rPr lang="en-US" sz="800" b="1" dirty="0" smtClean="0"/>
              <a:t>72 hosts –  condor work nodes</a:t>
            </a:r>
          </a:p>
          <a:p>
            <a:r>
              <a:rPr lang="en-US" sz="800" b="1" dirty="0" smtClean="0"/>
              <a:t>HP </a:t>
            </a:r>
            <a:r>
              <a:rPr lang="en-US" sz="800" b="1" dirty="0" err="1" smtClean="0"/>
              <a:t>Proliant</a:t>
            </a:r>
            <a:r>
              <a:rPr lang="en-US" sz="800" b="1" smtClean="0"/>
              <a:t> DL165 G6</a:t>
            </a:r>
            <a:endParaRPr lang="en-US" sz="800" b="1" dirty="0" smtClean="0"/>
          </a:p>
          <a:p>
            <a:r>
              <a:rPr lang="en-US" sz="800" b="1" dirty="0" smtClean="0"/>
              <a:t>CPUs – 2x6 cores</a:t>
            </a:r>
          </a:p>
          <a:p>
            <a:r>
              <a:rPr lang="en-US" sz="800" b="1" dirty="0" smtClean="0"/>
              <a:t>RAM – 12GB</a:t>
            </a:r>
          </a:p>
          <a:p>
            <a:r>
              <a:rPr lang="en-US" sz="800" b="1" dirty="0" smtClean="0"/>
              <a:t>RHEL Server 5.7</a:t>
            </a:r>
          </a:p>
          <a:p>
            <a:r>
              <a:rPr lang="en-US" sz="800" b="1" dirty="0" smtClean="0"/>
              <a:t>5 servers have 3x2TB disks, organized in the </a:t>
            </a:r>
            <a:r>
              <a:rPr lang="en-US" sz="800" b="1" dirty="0" err="1" smtClean="0"/>
              <a:t>hadoop</a:t>
            </a:r>
            <a:r>
              <a:rPr lang="en-US" sz="800" b="1" dirty="0" smtClean="0"/>
              <a:t> cluster with NDCMS as name node.</a:t>
            </a:r>
          </a:p>
          <a:p>
            <a:r>
              <a:rPr lang="en-US" sz="800" b="1" dirty="0" smtClean="0"/>
              <a:t>Replication factor - 3</a:t>
            </a:r>
            <a:endParaRPr lang="en-US" sz="800" b="1" dirty="0"/>
          </a:p>
        </p:txBody>
      </p:sp>
      <p:sp>
        <p:nvSpPr>
          <p:cNvPr id="123" name="Right Arrow 122"/>
          <p:cNvSpPr/>
          <p:nvPr/>
        </p:nvSpPr>
        <p:spPr>
          <a:xfrm>
            <a:off x="2209800" y="5410200"/>
            <a:ext cx="609600" cy="48463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2C9CC2D0-CF59-FF47-8A2E-49B4FA0C1F85}" type="slidenum">
              <a:rPr lang="en-US" smtClean="0"/>
              <a:pPr/>
              <a:t>15</a:t>
            </a:fld>
            <a:endParaRPr lang="en-US"/>
          </a:p>
        </p:txBody>
      </p:sp>
    </p:spTree>
    <p:extLst>
      <p:ext uri="{BB962C8B-B14F-4D97-AF65-F5344CB8AC3E}">
        <p14:creationId xmlns:p14="http://schemas.microsoft.com/office/powerpoint/2010/main" val="29542561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smtClean="0"/>
              <a:t>CRC is at the forefront of Notre Dame’s expanding research efforts</a:t>
            </a:r>
          </a:p>
          <a:p>
            <a:r>
              <a:rPr lang="en-US" dirty="0" smtClean="0"/>
              <a:t>Growing demand for CRC infrastructure and services, both CI and HPC</a:t>
            </a:r>
          </a:p>
          <a:p>
            <a:r>
              <a:rPr lang="en-US" dirty="0" smtClean="0"/>
              <a:t>Great opportunities still out there!</a:t>
            </a:r>
          </a:p>
          <a:p>
            <a:pPr lvl="1"/>
            <a:r>
              <a:rPr lang="en-US" dirty="0" smtClean="0"/>
              <a:t>Reach out to remaining ND departments</a:t>
            </a:r>
          </a:p>
          <a:p>
            <a:pPr lvl="1"/>
            <a:r>
              <a:rPr lang="en-US" dirty="0" smtClean="0"/>
              <a:t>National Cyberinfrastructure, capitalize on existing collaborations</a:t>
            </a:r>
            <a:r>
              <a:rPr lang="en-US" dirty="0"/>
              <a:t> </a:t>
            </a:r>
            <a:r>
              <a:rPr lang="en-US" dirty="0" smtClean="0"/>
              <a:t>and build new </a:t>
            </a:r>
          </a:p>
          <a:p>
            <a:pPr lvl="1"/>
            <a:r>
              <a:rPr lang="en-US" dirty="0" smtClean="0"/>
              <a:t>International collaboration</a:t>
            </a:r>
          </a:p>
          <a:p>
            <a:pPr lvl="1"/>
            <a:endParaRPr lang="en-US" dirty="0" smtClean="0"/>
          </a:p>
          <a:p>
            <a:pPr lvl="1"/>
            <a:endParaRPr lang="en-US" dirty="0" smtClean="0"/>
          </a:p>
        </p:txBody>
      </p:sp>
      <p:sp>
        <p:nvSpPr>
          <p:cNvPr id="4" name="Slide Number Placeholder 3"/>
          <p:cNvSpPr>
            <a:spLocks noGrp="1"/>
          </p:cNvSpPr>
          <p:nvPr>
            <p:ph type="sldNum" sz="quarter" idx="12"/>
          </p:nvPr>
        </p:nvSpPr>
        <p:spPr/>
        <p:txBody>
          <a:bodyPr/>
          <a:lstStyle/>
          <a:p>
            <a:fld id="{2C9CC2D0-CF59-FF47-8A2E-49B4FA0C1F85}" type="slidenum">
              <a:rPr lang="en-US" smtClean="0"/>
              <a:pPr/>
              <a:t>16</a:t>
            </a:fld>
            <a:endParaRPr lang="en-US"/>
          </a:p>
        </p:txBody>
      </p:sp>
    </p:spTree>
    <p:extLst>
      <p:ext uri="{BB962C8B-B14F-4D97-AF65-F5344CB8AC3E}">
        <p14:creationId xmlns:p14="http://schemas.microsoft.com/office/powerpoint/2010/main" val="413703469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r>
              <a:rPr lang="en-US" dirty="0" smtClean="0"/>
              <a:t>I </a:t>
            </a:r>
            <a:r>
              <a:rPr lang="en-US" dirty="0"/>
              <a:t>welcome your questions and engagement to help you decide on my </a:t>
            </a:r>
            <a:r>
              <a:rPr lang="en-US" dirty="0" smtClean="0"/>
              <a:t>application</a:t>
            </a:r>
          </a:p>
          <a:p>
            <a:pPr marL="0" indent="0" algn="ctr">
              <a:buNone/>
            </a:pPr>
            <a:endParaRPr lang="en-US" dirty="0"/>
          </a:p>
        </p:txBody>
      </p:sp>
      <p:sp>
        <p:nvSpPr>
          <p:cNvPr id="4" name="Slide Number Placeholder 3"/>
          <p:cNvSpPr>
            <a:spLocks noGrp="1"/>
          </p:cNvSpPr>
          <p:nvPr>
            <p:ph type="sldNum" sz="quarter" idx="12"/>
          </p:nvPr>
        </p:nvSpPr>
        <p:spPr/>
        <p:txBody>
          <a:bodyPr/>
          <a:lstStyle/>
          <a:p>
            <a:fld id="{2C9CC2D0-CF59-FF47-8A2E-49B4FA0C1F85}" type="slidenum">
              <a:rPr lang="en-US" smtClean="0"/>
              <a:pPr/>
              <a:t>17</a:t>
            </a:fld>
            <a:endParaRPr lang="en-US"/>
          </a:p>
        </p:txBody>
      </p:sp>
    </p:spTree>
    <p:extLst>
      <p:ext uri="{BB962C8B-B14F-4D97-AF65-F5344CB8AC3E}">
        <p14:creationId xmlns:p14="http://schemas.microsoft.com/office/powerpoint/2010/main" val="164303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1995-2008 – Poznan Supercomputing and Networking Center, Poland</a:t>
            </a:r>
          </a:p>
          <a:p>
            <a:pPr lvl="1"/>
            <a:r>
              <a:rPr lang="en-US" dirty="0" smtClean="0"/>
              <a:t>Co-founder of </a:t>
            </a:r>
            <a:r>
              <a:rPr lang="en-US" dirty="0" err="1" smtClean="0"/>
              <a:t>eGrid</a:t>
            </a:r>
            <a:r>
              <a:rPr lang="en-US" dirty="0" smtClean="0"/>
              <a:t> (European Grid Forum)</a:t>
            </a:r>
          </a:p>
          <a:p>
            <a:pPr lvl="1"/>
            <a:r>
              <a:rPr lang="en-US" dirty="0" smtClean="0"/>
              <a:t>Co-founder of GGF</a:t>
            </a:r>
          </a:p>
          <a:p>
            <a:r>
              <a:rPr lang="en-US" dirty="0" smtClean="0"/>
              <a:t>2008-2009 – CCT@LSU – Executive Director</a:t>
            </a:r>
          </a:p>
          <a:p>
            <a:r>
              <a:rPr lang="en-US" dirty="0" smtClean="0"/>
              <a:t>2009-today – CRC@ND</a:t>
            </a:r>
          </a:p>
          <a:p>
            <a:pPr lvl="1"/>
            <a:r>
              <a:rPr lang="en-US" dirty="0" smtClean="0"/>
              <a:t>First incoming director of the CRC</a:t>
            </a:r>
          </a:p>
          <a:p>
            <a:pPr lvl="1"/>
            <a:r>
              <a:rPr lang="en-US" dirty="0" smtClean="0"/>
              <a:t>Faculty in the CSE department</a:t>
            </a:r>
          </a:p>
          <a:p>
            <a:r>
              <a:rPr lang="en-US" dirty="0" smtClean="0"/>
              <a:t>Research – Resource management, workflow scheduling, cloud computing</a:t>
            </a:r>
          </a:p>
          <a:p>
            <a:r>
              <a:rPr lang="en-US" dirty="0" smtClean="0"/>
              <a:t>Teaching – Cloud Computing</a:t>
            </a:r>
          </a:p>
        </p:txBody>
      </p:sp>
      <p:sp>
        <p:nvSpPr>
          <p:cNvPr id="4" name="Slide Number Placeholder 3"/>
          <p:cNvSpPr>
            <a:spLocks noGrp="1"/>
          </p:cNvSpPr>
          <p:nvPr>
            <p:ph type="sldNum" sz="quarter" idx="12"/>
          </p:nvPr>
        </p:nvSpPr>
        <p:spPr/>
        <p:txBody>
          <a:bodyPr/>
          <a:lstStyle/>
          <a:p>
            <a:fld id="{2C9CC2D0-CF59-FF47-8A2E-49B4FA0C1F85}" type="slidenum">
              <a:rPr lang="en-US" smtClean="0"/>
              <a:pPr/>
              <a:t>2</a:t>
            </a:fld>
            <a:endParaRPr lang="en-US"/>
          </a:p>
        </p:txBody>
      </p:sp>
    </p:spTree>
    <p:extLst>
      <p:ext uri="{BB962C8B-B14F-4D97-AF65-F5344CB8AC3E}">
        <p14:creationId xmlns:p14="http://schemas.microsoft.com/office/powerpoint/2010/main" val="121781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 am here?</a:t>
            </a:r>
            <a:endParaRPr lang="en-US" dirty="0"/>
          </a:p>
        </p:txBody>
      </p:sp>
      <p:sp>
        <p:nvSpPr>
          <p:cNvPr id="3" name="Content Placeholder 2"/>
          <p:cNvSpPr>
            <a:spLocks noGrp="1"/>
          </p:cNvSpPr>
          <p:nvPr>
            <p:ph idx="1"/>
          </p:nvPr>
        </p:nvSpPr>
        <p:spPr>
          <a:xfrm>
            <a:off x="457199" y="1498294"/>
            <a:ext cx="8568267" cy="5098095"/>
          </a:xfrm>
        </p:spPr>
        <p:txBody>
          <a:bodyPr>
            <a:normAutofit fontScale="92500" lnSpcReduction="10000"/>
          </a:bodyPr>
          <a:lstStyle/>
          <a:p>
            <a:r>
              <a:rPr lang="en-US" dirty="0" smtClean="0"/>
              <a:t>Notre Dame is becoming more and more involved in national and international large-scale scientific collaboration</a:t>
            </a:r>
          </a:p>
          <a:p>
            <a:pPr lvl="1"/>
            <a:r>
              <a:rPr lang="en-US" dirty="0" smtClean="0"/>
              <a:t>CMS</a:t>
            </a:r>
          </a:p>
          <a:p>
            <a:pPr lvl="1"/>
            <a:r>
              <a:rPr lang="en-US" dirty="0" smtClean="0"/>
              <a:t>Data preservation</a:t>
            </a:r>
          </a:p>
          <a:p>
            <a:pPr lvl="1"/>
            <a:r>
              <a:rPr lang="en-US" dirty="0" smtClean="0"/>
              <a:t>Malaria, and other infectious diseases</a:t>
            </a:r>
          </a:p>
          <a:p>
            <a:pPr lvl="1"/>
            <a:r>
              <a:rPr lang="en-US" dirty="0" smtClean="0"/>
              <a:t>Adaptation to climate change, and more…</a:t>
            </a:r>
          </a:p>
          <a:p>
            <a:r>
              <a:rPr lang="en-US" dirty="0" smtClean="0"/>
              <a:t>Need for national collaborations from apps to infrastructure layers</a:t>
            </a:r>
          </a:p>
          <a:p>
            <a:r>
              <a:rPr lang="en-US" dirty="0" smtClean="0"/>
              <a:t>OSG’s has always been perceived by the CRC as one of the most important national production DCEs </a:t>
            </a:r>
          </a:p>
          <a:p>
            <a:pPr marL="0" indent="0">
              <a:buNone/>
            </a:pPr>
            <a:endParaRPr lang="en-US" dirty="0" smtClean="0"/>
          </a:p>
        </p:txBody>
      </p:sp>
      <p:sp>
        <p:nvSpPr>
          <p:cNvPr id="4" name="Slide Number Placeholder 3"/>
          <p:cNvSpPr>
            <a:spLocks noGrp="1"/>
          </p:cNvSpPr>
          <p:nvPr>
            <p:ph type="sldNum" sz="quarter" idx="12"/>
          </p:nvPr>
        </p:nvSpPr>
        <p:spPr/>
        <p:txBody>
          <a:bodyPr/>
          <a:lstStyle/>
          <a:p>
            <a:fld id="{2C9CC2D0-CF59-FF47-8A2E-49B4FA0C1F85}" type="slidenum">
              <a:rPr lang="en-US" smtClean="0"/>
              <a:pPr/>
              <a:t>3</a:t>
            </a:fld>
            <a:endParaRPr lang="en-US"/>
          </a:p>
        </p:txBody>
      </p:sp>
    </p:spTree>
    <p:extLst>
      <p:ext uri="{BB962C8B-B14F-4D97-AF65-F5344CB8AC3E}">
        <p14:creationId xmlns:p14="http://schemas.microsoft.com/office/powerpoint/2010/main" val="2706374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am I here (2)</a:t>
            </a:r>
            <a:endParaRPr lang="en-US" dirty="0"/>
          </a:p>
        </p:txBody>
      </p:sp>
      <p:sp>
        <p:nvSpPr>
          <p:cNvPr id="3" name="Content Placeholder 2"/>
          <p:cNvSpPr>
            <a:spLocks noGrp="1"/>
          </p:cNvSpPr>
          <p:nvPr>
            <p:ph idx="1"/>
          </p:nvPr>
        </p:nvSpPr>
        <p:spPr/>
        <p:txBody>
          <a:bodyPr/>
          <a:lstStyle/>
          <a:p>
            <a:r>
              <a:rPr lang="en-US" dirty="0"/>
              <a:t>Strong belief that together we can do much </a:t>
            </a:r>
            <a:r>
              <a:rPr lang="en-US" dirty="0" smtClean="0"/>
              <a:t>more</a:t>
            </a:r>
            <a:endParaRPr lang="en-US" dirty="0"/>
          </a:p>
          <a:p>
            <a:r>
              <a:rPr lang="en-US" dirty="0" smtClean="0"/>
              <a:t>High value of OSG’s goals</a:t>
            </a:r>
            <a:endParaRPr lang="en-US" dirty="0"/>
          </a:p>
          <a:p>
            <a:r>
              <a:rPr lang="en-US" dirty="0"/>
              <a:t>Be a good citizen</a:t>
            </a:r>
          </a:p>
          <a:p>
            <a:pPr lvl="1"/>
            <a:r>
              <a:rPr lang="en-US" dirty="0"/>
              <a:t>Contribute spare resources to a national production infrastructure</a:t>
            </a:r>
          </a:p>
          <a:p>
            <a:pPr lvl="1"/>
            <a:r>
              <a:rPr lang="en-US" dirty="0"/>
              <a:t>Contribute to </a:t>
            </a:r>
            <a:r>
              <a:rPr lang="en-US" dirty="0" smtClean="0"/>
              <a:t>the </a:t>
            </a:r>
            <a:r>
              <a:rPr lang="en-US" dirty="0"/>
              <a:t>national cyberinfrastructure </a:t>
            </a:r>
            <a:r>
              <a:rPr lang="en-US" dirty="0" smtClean="0"/>
              <a:t>vision</a:t>
            </a:r>
          </a:p>
          <a:p>
            <a:r>
              <a:rPr lang="en-US" dirty="0" smtClean="0"/>
              <a:t>This is a long term commitment!</a:t>
            </a:r>
            <a:endParaRPr lang="en-US" dirty="0"/>
          </a:p>
          <a:p>
            <a:endParaRPr lang="en-US" dirty="0"/>
          </a:p>
        </p:txBody>
      </p:sp>
      <p:sp>
        <p:nvSpPr>
          <p:cNvPr id="4" name="Slide Number Placeholder 3"/>
          <p:cNvSpPr>
            <a:spLocks noGrp="1"/>
          </p:cNvSpPr>
          <p:nvPr>
            <p:ph type="sldNum" sz="quarter" idx="12"/>
          </p:nvPr>
        </p:nvSpPr>
        <p:spPr/>
        <p:txBody>
          <a:bodyPr/>
          <a:lstStyle/>
          <a:p>
            <a:fld id="{2C9CC2D0-CF59-FF47-8A2E-49B4FA0C1F85}" type="slidenum">
              <a:rPr lang="en-US" smtClean="0"/>
              <a:pPr/>
              <a:t>4</a:t>
            </a:fld>
            <a:endParaRPr lang="en-US"/>
          </a:p>
        </p:txBody>
      </p:sp>
    </p:spTree>
    <p:extLst>
      <p:ext uri="{BB962C8B-B14F-4D97-AF65-F5344CB8AC3E}">
        <p14:creationId xmlns:p14="http://schemas.microsoft.com/office/powerpoint/2010/main" val="1075251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649922"/>
            <a:ext cx="8229600" cy="1143000"/>
          </a:xfrm>
        </p:spPr>
        <p:txBody>
          <a:bodyPr/>
          <a:lstStyle/>
          <a:p>
            <a:r>
              <a:rPr lang="en-US" dirty="0" smtClean="0"/>
              <a:t>CRC Mission</a:t>
            </a:r>
            <a:endParaRPr lang="en-US" dirty="0"/>
          </a:p>
        </p:txBody>
      </p:sp>
      <p:sp>
        <p:nvSpPr>
          <p:cNvPr id="6" name="Content Placeholder 5"/>
          <p:cNvSpPr>
            <a:spLocks noGrp="1"/>
          </p:cNvSpPr>
          <p:nvPr>
            <p:ph idx="1"/>
          </p:nvPr>
        </p:nvSpPr>
        <p:spPr>
          <a:xfrm>
            <a:off x="457200" y="2086957"/>
            <a:ext cx="8229600" cy="4556550"/>
          </a:xfrm>
        </p:spPr>
        <p:txBody>
          <a:bodyPr>
            <a:normAutofit/>
          </a:bodyPr>
          <a:lstStyle/>
          <a:p>
            <a:pPr marL="0" indent="0" algn="just">
              <a:lnSpc>
                <a:spcPct val="150000"/>
              </a:lnSpc>
              <a:buNone/>
            </a:pPr>
            <a:r>
              <a:rPr lang="en-US" sz="2400" dirty="0"/>
              <a:t>The University of Notre Dame’s Center for Research Computing (CRC) engages in computational science, fosters multidisciplinary research and provides advanced computational tools and services.  The CRC works to facilitate discoveries across science, engineering, arts, humanities, social sciences, business and other disciplines. </a:t>
            </a:r>
          </a:p>
        </p:txBody>
      </p:sp>
      <p:sp>
        <p:nvSpPr>
          <p:cNvPr id="2" name="Slide Number Placeholder 1"/>
          <p:cNvSpPr>
            <a:spLocks noGrp="1"/>
          </p:cNvSpPr>
          <p:nvPr>
            <p:ph type="sldNum" sz="quarter" idx="12"/>
          </p:nvPr>
        </p:nvSpPr>
        <p:spPr/>
        <p:txBody>
          <a:bodyPr/>
          <a:lstStyle/>
          <a:p>
            <a:fld id="{2C9CC2D0-CF59-FF47-8A2E-49B4FA0C1F85}" type="slidenum">
              <a:rPr lang="en-US" smtClean="0"/>
              <a:pPr/>
              <a:t>5</a:t>
            </a:fld>
            <a:endParaRPr lang="en-US"/>
          </a:p>
        </p:txBody>
      </p:sp>
    </p:spTree>
    <p:extLst>
      <p:ext uri="{BB962C8B-B14F-4D97-AF65-F5344CB8AC3E}">
        <p14:creationId xmlns:p14="http://schemas.microsoft.com/office/powerpoint/2010/main" val="359537306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662622"/>
            <a:ext cx="8229600" cy="1143000"/>
          </a:xfrm>
        </p:spPr>
        <p:txBody>
          <a:bodyPr/>
          <a:lstStyle/>
          <a:p>
            <a:r>
              <a:rPr lang="en-US" dirty="0" smtClean="0"/>
              <a:t>CRC Vision</a:t>
            </a:r>
            <a:endParaRPr lang="en-US" dirty="0"/>
          </a:p>
        </p:txBody>
      </p:sp>
      <p:sp>
        <p:nvSpPr>
          <p:cNvPr id="6" name="Content Placeholder 5"/>
          <p:cNvSpPr>
            <a:spLocks noGrp="1"/>
          </p:cNvSpPr>
          <p:nvPr>
            <p:ph idx="1"/>
          </p:nvPr>
        </p:nvSpPr>
        <p:spPr>
          <a:xfrm>
            <a:off x="457200" y="1778005"/>
            <a:ext cx="8229600" cy="4899368"/>
          </a:xfrm>
        </p:spPr>
        <p:txBody>
          <a:bodyPr>
            <a:noAutofit/>
          </a:bodyPr>
          <a:lstStyle/>
          <a:p>
            <a:pPr marL="0" indent="0" algn="just">
              <a:lnSpc>
                <a:spcPct val="150000"/>
              </a:lnSpc>
              <a:buNone/>
            </a:pPr>
            <a:r>
              <a:rPr lang="en-US" dirty="0">
                <a:solidFill>
                  <a:srgbClr val="000000"/>
                </a:solidFill>
              </a:rPr>
              <a:t>To become an internationally recognized multidisciplinary research computing center based upon our reputation for facilitating and accelerating discovery through effective and novel applications of </a:t>
            </a:r>
            <a:r>
              <a:rPr lang="en-US" dirty="0" err="1">
                <a:solidFill>
                  <a:srgbClr val="000000"/>
                </a:solidFill>
              </a:rPr>
              <a:t>cyberinfrastructure</a:t>
            </a:r>
            <a:r>
              <a:rPr lang="en-US" dirty="0">
                <a:solidFill>
                  <a:srgbClr val="000000"/>
                </a:solidFill>
              </a:rPr>
              <a:t>.</a:t>
            </a:r>
          </a:p>
        </p:txBody>
      </p:sp>
      <p:sp>
        <p:nvSpPr>
          <p:cNvPr id="2" name="Slide Number Placeholder 1"/>
          <p:cNvSpPr>
            <a:spLocks noGrp="1"/>
          </p:cNvSpPr>
          <p:nvPr>
            <p:ph type="sldNum" sz="quarter" idx="12"/>
          </p:nvPr>
        </p:nvSpPr>
        <p:spPr/>
        <p:txBody>
          <a:bodyPr/>
          <a:lstStyle/>
          <a:p>
            <a:fld id="{2C9CC2D0-CF59-FF47-8A2E-49B4FA0C1F85}" type="slidenum">
              <a:rPr lang="en-US" smtClean="0"/>
              <a:pPr/>
              <a:t>6</a:t>
            </a:fld>
            <a:endParaRPr lang="en-US"/>
          </a:p>
        </p:txBody>
      </p:sp>
    </p:spTree>
    <p:extLst>
      <p:ext uri="{BB962C8B-B14F-4D97-AF65-F5344CB8AC3E}">
        <p14:creationId xmlns:p14="http://schemas.microsoft.com/office/powerpoint/2010/main" val="190833698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19024"/>
            <a:ext cx="8229600" cy="1143000"/>
          </a:xfrm>
        </p:spPr>
        <p:txBody>
          <a:bodyPr/>
          <a:lstStyle/>
          <a:p>
            <a:r>
              <a:rPr lang="en-US" dirty="0" smtClean="0"/>
              <a:t>CRC Goals</a:t>
            </a:r>
            <a:endParaRPr lang="en-US" dirty="0"/>
          </a:p>
        </p:txBody>
      </p:sp>
      <p:sp>
        <p:nvSpPr>
          <p:cNvPr id="4" name="Content Placeholder 3"/>
          <p:cNvSpPr>
            <a:spLocks noGrp="1"/>
          </p:cNvSpPr>
          <p:nvPr>
            <p:ph idx="1"/>
          </p:nvPr>
        </p:nvSpPr>
        <p:spPr>
          <a:xfrm>
            <a:off x="457200" y="1553540"/>
            <a:ext cx="8343900" cy="4903150"/>
          </a:xfrm>
        </p:spPr>
        <p:txBody>
          <a:bodyPr>
            <a:normAutofit fontScale="92500" lnSpcReduction="20000"/>
          </a:bodyPr>
          <a:lstStyle/>
          <a:p>
            <a:r>
              <a:rPr lang="en-US" dirty="0" smtClean="0">
                <a:solidFill>
                  <a:schemeClr val="tx2"/>
                </a:solidFill>
              </a:rPr>
              <a:t>Research: </a:t>
            </a:r>
            <a:r>
              <a:rPr lang="en-US" dirty="0" smtClean="0">
                <a:solidFill>
                  <a:srgbClr val="000000"/>
                </a:solidFill>
              </a:rPr>
              <a:t>To </a:t>
            </a:r>
            <a:r>
              <a:rPr lang="en-US" dirty="0">
                <a:solidFill>
                  <a:srgbClr val="000000"/>
                </a:solidFill>
              </a:rPr>
              <a:t>help Notre Dame be among the world’s leaders in </a:t>
            </a:r>
            <a:r>
              <a:rPr lang="en-US" dirty="0" smtClean="0">
                <a:solidFill>
                  <a:srgbClr val="000000"/>
                </a:solidFill>
              </a:rPr>
              <a:t>conducting multidisciplinary </a:t>
            </a:r>
            <a:r>
              <a:rPr lang="en-US" dirty="0">
                <a:solidFill>
                  <a:srgbClr val="000000"/>
                </a:solidFill>
              </a:rPr>
              <a:t>research through the application of </a:t>
            </a:r>
            <a:r>
              <a:rPr lang="en-US" dirty="0" smtClean="0">
                <a:solidFill>
                  <a:srgbClr val="000000"/>
                </a:solidFill>
              </a:rPr>
              <a:t>cyberinfrastructure.</a:t>
            </a:r>
          </a:p>
          <a:p>
            <a:r>
              <a:rPr lang="en-US" dirty="0" smtClean="0">
                <a:solidFill>
                  <a:schemeClr val="tx2"/>
                </a:solidFill>
              </a:rPr>
              <a:t>Infrastructure: </a:t>
            </a:r>
            <a:r>
              <a:rPr lang="en-US" dirty="0">
                <a:solidFill>
                  <a:srgbClr val="000000"/>
                </a:solidFill>
              </a:rPr>
              <a:t>To provide reliable advanced computational architectures, software solutions and multidisciplinary collaborative lab </a:t>
            </a:r>
            <a:r>
              <a:rPr lang="en-US" dirty="0" smtClean="0">
                <a:solidFill>
                  <a:srgbClr val="000000"/>
                </a:solidFill>
              </a:rPr>
              <a:t>spaces.</a:t>
            </a:r>
          </a:p>
          <a:p>
            <a:r>
              <a:rPr lang="en-US" dirty="0" smtClean="0">
                <a:solidFill>
                  <a:schemeClr val="tx2"/>
                </a:solidFill>
              </a:rPr>
              <a:t>Service and Education: </a:t>
            </a:r>
            <a:r>
              <a:rPr lang="en-US" dirty="0">
                <a:solidFill>
                  <a:srgbClr val="000000"/>
                </a:solidFill>
              </a:rPr>
              <a:t>To develop a customer service strategy, improving support for current CRC customers while attracting new </a:t>
            </a:r>
            <a:r>
              <a:rPr lang="en-US" dirty="0" smtClean="0">
                <a:solidFill>
                  <a:srgbClr val="000000"/>
                </a:solidFill>
              </a:rPr>
              <a:t>customers.</a:t>
            </a:r>
          </a:p>
          <a:p>
            <a:r>
              <a:rPr lang="en-US" dirty="0" smtClean="0">
                <a:solidFill>
                  <a:schemeClr val="tx2"/>
                </a:solidFill>
              </a:rPr>
              <a:t>Economic Development: </a:t>
            </a:r>
            <a:r>
              <a:rPr lang="en-US" dirty="0">
                <a:solidFill>
                  <a:srgbClr val="000000"/>
                </a:solidFill>
              </a:rPr>
              <a:t>To facilitate technology transfer and accelerate </a:t>
            </a:r>
            <a:r>
              <a:rPr lang="en-US" dirty="0" smtClean="0">
                <a:solidFill>
                  <a:srgbClr val="000000"/>
                </a:solidFill>
              </a:rPr>
              <a:t>innovation. </a:t>
            </a:r>
          </a:p>
          <a:p>
            <a:endParaRPr lang="en-US" dirty="0">
              <a:solidFill>
                <a:schemeClr val="tx2"/>
              </a:solidFill>
            </a:endParaRPr>
          </a:p>
          <a:p>
            <a:endParaRPr lang="en-US" dirty="0">
              <a:solidFill>
                <a:schemeClr val="tx2"/>
              </a:solidFill>
            </a:endParaRPr>
          </a:p>
          <a:p>
            <a:endParaRPr lang="en-US" dirty="0">
              <a:solidFill>
                <a:schemeClr val="tx2"/>
              </a:solidFill>
            </a:endParaRPr>
          </a:p>
          <a:p>
            <a:endParaRPr lang="en-US" dirty="0">
              <a:solidFill>
                <a:schemeClr val="tx2"/>
              </a:solidFill>
            </a:endParaRPr>
          </a:p>
          <a:p>
            <a:endParaRPr lang="en-US" dirty="0"/>
          </a:p>
        </p:txBody>
      </p:sp>
      <p:sp>
        <p:nvSpPr>
          <p:cNvPr id="3" name="Slide Number Placeholder 2"/>
          <p:cNvSpPr>
            <a:spLocks noGrp="1"/>
          </p:cNvSpPr>
          <p:nvPr>
            <p:ph type="sldNum" sz="quarter" idx="12"/>
          </p:nvPr>
        </p:nvSpPr>
        <p:spPr/>
        <p:txBody>
          <a:bodyPr/>
          <a:lstStyle/>
          <a:p>
            <a:fld id="{2C9CC2D0-CF59-FF47-8A2E-49B4FA0C1F85}" type="slidenum">
              <a:rPr lang="en-US" smtClean="0"/>
              <a:pPr/>
              <a:t>7</a:t>
            </a:fld>
            <a:endParaRPr lang="en-US"/>
          </a:p>
        </p:txBody>
      </p:sp>
    </p:spTree>
    <p:extLst>
      <p:ext uri="{BB962C8B-B14F-4D97-AF65-F5344CB8AC3E}">
        <p14:creationId xmlns:p14="http://schemas.microsoft.com/office/powerpoint/2010/main" val="10931067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p:cNvSpPr>
            <a:spLocks noGrp="1"/>
          </p:cNvSpPr>
          <p:nvPr>
            <p:ph type="title"/>
          </p:nvPr>
        </p:nvSpPr>
        <p:spPr>
          <a:xfrm>
            <a:off x="457200" y="649922"/>
            <a:ext cx="8229600" cy="1143000"/>
          </a:xfrm>
        </p:spPr>
        <p:txBody>
          <a:bodyPr/>
          <a:lstStyle/>
          <a:p>
            <a:r>
              <a:rPr lang="en-US" dirty="0" smtClean="0"/>
              <a:t>Organization Chart</a:t>
            </a:r>
            <a:endParaRPr lang="en-US" dirty="0"/>
          </a:p>
        </p:txBody>
      </p:sp>
      <p:pic>
        <p:nvPicPr>
          <p:cNvPr id="2" name="Picture 1" descr="CRCUpperLevel.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4300" y="1549400"/>
            <a:ext cx="6362700" cy="4254500"/>
          </a:xfrm>
          <a:prstGeom prst="rect">
            <a:avLst/>
          </a:prstGeom>
        </p:spPr>
      </p:pic>
      <p:sp>
        <p:nvSpPr>
          <p:cNvPr id="3" name="TextBox 2"/>
          <p:cNvSpPr txBox="1"/>
          <p:nvPr/>
        </p:nvSpPr>
        <p:spPr>
          <a:xfrm>
            <a:off x="1642533" y="5619234"/>
            <a:ext cx="1710725" cy="369332"/>
          </a:xfrm>
          <a:prstGeom prst="rect">
            <a:avLst/>
          </a:prstGeom>
          <a:noFill/>
        </p:spPr>
        <p:txBody>
          <a:bodyPr wrap="none" rtlCol="0">
            <a:spAutoFit/>
          </a:bodyPr>
          <a:lstStyle/>
          <a:p>
            <a:r>
              <a:rPr lang="en-US" dirty="0" smtClean="0"/>
              <a:t>8 staff members</a:t>
            </a:r>
            <a:endParaRPr lang="en-US" dirty="0"/>
          </a:p>
        </p:txBody>
      </p:sp>
      <p:sp>
        <p:nvSpPr>
          <p:cNvPr id="5" name="TextBox 4"/>
          <p:cNvSpPr txBox="1"/>
          <p:nvPr/>
        </p:nvSpPr>
        <p:spPr>
          <a:xfrm>
            <a:off x="5757333" y="5586968"/>
            <a:ext cx="1826416" cy="369332"/>
          </a:xfrm>
          <a:prstGeom prst="rect">
            <a:avLst/>
          </a:prstGeom>
          <a:noFill/>
        </p:spPr>
        <p:txBody>
          <a:bodyPr wrap="none" rtlCol="0">
            <a:spAutoFit/>
          </a:bodyPr>
          <a:lstStyle/>
          <a:p>
            <a:r>
              <a:rPr lang="en-US" dirty="0" smtClean="0"/>
              <a:t>25 staff members</a:t>
            </a:r>
            <a:endParaRPr lang="en-US" dirty="0"/>
          </a:p>
        </p:txBody>
      </p:sp>
      <p:sp>
        <p:nvSpPr>
          <p:cNvPr id="4" name="Slide Number Placeholder 3"/>
          <p:cNvSpPr>
            <a:spLocks noGrp="1"/>
          </p:cNvSpPr>
          <p:nvPr>
            <p:ph type="sldNum" sz="quarter" idx="12"/>
          </p:nvPr>
        </p:nvSpPr>
        <p:spPr/>
        <p:txBody>
          <a:bodyPr/>
          <a:lstStyle/>
          <a:p>
            <a:fld id="{2C9CC2D0-CF59-FF47-8A2E-49B4FA0C1F85}" type="slidenum">
              <a:rPr lang="en-US" smtClean="0"/>
              <a:pPr/>
              <a:t>8</a:t>
            </a:fld>
            <a:endParaRPr lang="en-US"/>
          </a:p>
        </p:txBody>
      </p:sp>
    </p:spTree>
    <p:extLst>
      <p:ext uri="{BB962C8B-B14F-4D97-AF65-F5344CB8AC3E}">
        <p14:creationId xmlns:p14="http://schemas.microsoft.com/office/powerpoint/2010/main" val="247213644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7124"/>
            <a:ext cx="8229600" cy="1143000"/>
          </a:xfrm>
        </p:spPr>
        <p:txBody>
          <a:bodyPr/>
          <a:lstStyle/>
          <a:p>
            <a:r>
              <a:rPr lang="en-US" sz="4000" dirty="0" smtClean="0"/>
              <a:t>CRC in Numbers</a:t>
            </a:r>
            <a:endParaRPr lang="en-US" sz="4000" dirty="0"/>
          </a:p>
        </p:txBody>
      </p:sp>
      <p:sp>
        <p:nvSpPr>
          <p:cNvPr id="4" name="Content Placeholder 3"/>
          <p:cNvSpPr>
            <a:spLocks noGrp="1"/>
          </p:cNvSpPr>
          <p:nvPr>
            <p:ph idx="1"/>
          </p:nvPr>
        </p:nvSpPr>
        <p:spPr>
          <a:xfrm>
            <a:off x="0" y="1859540"/>
            <a:ext cx="9144000" cy="4736850"/>
          </a:xfrm>
        </p:spPr>
        <p:txBody>
          <a:bodyPr>
            <a:normAutofit/>
          </a:bodyPr>
          <a:lstStyle/>
          <a:p>
            <a:pPr lvl="1"/>
            <a:endParaRPr lang="en-US" dirty="0" smtClean="0">
              <a:solidFill>
                <a:schemeClr val="tx2"/>
              </a:solidFill>
            </a:endParaRPr>
          </a:p>
          <a:p>
            <a:pPr lvl="1"/>
            <a:endParaRPr lang="en-US" dirty="0" smtClean="0">
              <a:solidFill>
                <a:schemeClr val="tx2"/>
              </a:solidFill>
            </a:endParaRPr>
          </a:p>
          <a:p>
            <a:pPr lvl="1"/>
            <a:endParaRPr lang="en-US" dirty="0" smtClean="0">
              <a:solidFill>
                <a:schemeClr val="tx2"/>
              </a:solidFill>
            </a:endParaRPr>
          </a:p>
          <a:p>
            <a:pPr lvl="1"/>
            <a:endParaRPr lang="en-US" dirty="0" smtClean="0">
              <a:solidFill>
                <a:schemeClr val="tx2"/>
              </a:solidFill>
            </a:endParaRPr>
          </a:p>
          <a:p>
            <a:pPr lvl="1"/>
            <a:endParaRPr lang="en-US" dirty="0" smtClean="0">
              <a:solidFill>
                <a:schemeClr val="tx2"/>
              </a:solidFill>
            </a:endParaRPr>
          </a:p>
          <a:p>
            <a:endParaRPr lang="en-US" dirty="0" smtClean="0">
              <a:solidFill>
                <a:schemeClr val="tx2"/>
              </a:solidFill>
            </a:endParaRPr>
          </a:p>
          <a:p>
            <a:pPr lvl="1"/>
            <a:endParaRPr lang="en-US" dirty="0" smtClean="0">
              <a:solidFill>
                <a:schemeClr val="tx2"/>
              </a:solidFill>
            </a:endParaRPr>
          </a:p>
          <a:p>
            <a:endParaRPr lang="en-US" dirty="0" smtClean="0">
              <a:solidFill>
                <a:schemeClr val="tx2"/>
              </a:solidFill>
            </a:endParaRPr>
          </a:p>
          <a:p>
            <a:endParaRPr lang="en-US" dirty="0" smtClean="0">
              <a:solidFill>
                <a:schemeClr val="tx2"/>
              </a:solidFill>
            </a:endParaRPr>
          </a:p>
        </p:txBody>
      </p:sp>
      <p:sp>
        <p:nvSpPr>
          <p:cNvPr id="5" name="Content Placeholder 3"/>
          <p:cNvSpPr txBox="1">
            <a:spLocks/>
          </p:cNvSpPr>
          <p:nvPr/>
        </p:nvSpPr>
        <p:spPr>
          <a:xfrm>
            <a:off x="457200" y="1337051"/>
            <a:ext cx="8686800" cy="4736850"/>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smtClean="0">
                <a:solidFill>
                  <a:srgbClr val="000000"/>
                </a:solidFill>
              </a:rPr>
              <a:t>~$1.5M in re-charge projects per year</a:t>
            </a:r>
          </a:p>
          <a:p>
            <a:r>
              <a:rPr lang="en-US" sz="2400" dirty="0" smtClean="0">
                <a:solidFill>
                  <a:srgbClr val="000000"/>
                </a:solidFill>
              </a:rPr>
              <a:t>PI/co-PIs on grants</a:t>
            </a:r>
          </a:p>
          <a:p>
            <a:pPr lvl="1"/>
            <a:r>
              <a:rPr lang="en-US" sz="2000" dirty="0" smtClean="0">
                <a:solidFill>
                  <a:srgbClr val="000000"/>
                </a:solidFill>
              </a:rPr>
              <a:t>$50M total value</a:t>
            </a:r>
          </a:p>
          <a:p>
            <a:pPr lvl="1"/>
            <a:r>
              <a:rPr lang="en-US" sz="2000" dirty="0" smtClean="0">
                <a:solidFill>
                  <a:srgbClr val="000000"/>
                </a:solidFill>
              </a:rPr>
              <a:t>$12.9M annual research expenditures</a:t>
            </a:r>
          </a:p>
          <a:p>
            <a:r>
              <a:rPr lang="en-US" sz="2400" dirty="0">
                <a:solidFill>
                  <a:srgbClr val="000000"/>
                </a:solidFill>
              </a:rPr>
              <a:t>65 publications co-authored by CRC computational scientists over last three years</a:t>
            </a:r>
          </a:p>
          <a:p>
            <a:r>
              <a:rPr lang="en-US" sz="2400" dirty="0" smtClean="0">
                <a:solidFill>
                  <a:srgbClr val="000000"/>
                </a:solidFill>
              </a:rPr>
              <a:t>1350+ users (350 faculty, </a:t>
            </a:r>
            <a:r>
              <a:rPr lang="en-US" sz="2400" dirty="0">
                <a:solidFill>
                  <a:srgbClr val="000000"/>
                </a:solidFill>
              </a:rPr>
              <a:t>7</a:t>
            </a:r>
            <a:r>
              <a:rPr lang="en-US" sz="2400" dirty="0" smtClean="0">
                <a:solidFill>
                  <a:srgbClr val="000000"/>
                </a:solidFill>
              </a:rPr>
              <a:t>00 grad students)</a:t>
            </a:r>
          </a:p>
          <a:p>
            <a:r>
              <a:rPr lang="en-US" sz="2400" dirty="0" smtClean="0">
                <a:solidFill>
                  <a:srgbClr val="000000"/>
                </a:solidFill>
              </a:rPr>
              <a:t>100+ CI projects of various size supported over last two years</a:t>
            </a:r>
          </a:p>
          <a:p>
            <a:r>
              <a:rPr lang="en-US" sz="2400" dirty="0" smtClean="0">
                <a:solidFill>
                  <a:srgbClr val="000000"/>
                </a:solidFill>
              </a:rPr>
              <a:t>20,000 computing cores managed by the CRC</a:t>
            </a:r>
          </a:p>
          <a:p>
            <a:r>
              <a:rPr lang="en-US" sz="2400" dirty="0">
                <a:solidFill>
                  <a:srgbClr val="000000"/>
                </a:solidFill>
              </a:rPr>
              <a:t>4</a:t>
            </a:r>
            <a:r>
              <a:rPr lang="en-US" sz="2400" dirty="0" smtClean="0">
                <a:solidFill>
                  <a:srgbClr val="000000"/>
                </a:solidFill>
              </a:rPr>
              <a:t>x more computational resources (since I joined ND)</a:t>
            </a:r>
          </a:p>
          <a:p>
            <a:r>
              <a:rPr lang="en-US" sz="2400" dirty="0" smtClean="0">
                <a:solidFill>
                  <a:srgbClr val="000000"/>
                </a:solidFill>
              </a:rPr>
              <a:t>5x more users </a:t>
            </a:r>
            <a:r>
              <a:rPr lang="en-US" sz="2400" dirty="0">
                <a:solidFill>
                  <a:srgbClr val="000000"/>
                </a:solidFill>
              </a:rPr>
              <a:t> </a:t>
            </a:r>
            <a:r>
              <a:rPr lang="en-US" sz="2400" dirty="0" smtClean="0">
                <a:solidFill>
                  <a:srgbClr val="000000"/>
                </a:solidFill>
              </a:rPr>
              <a:t>(since I joined ND)</a:t>
            </a:r>
          </a:p>
          <a:p>
            <a:endParaRPr lang="en-US" sz="1800" dirty="0" smtClean="0">
              <a:solidFill>
                <a:srgbClr val="000000"/>
              </a:solidFill>
            </a:endParaRPr>
          </a:p>
          <a:p>
            <a:pPr lvl="1"/>
            <a:endParaRPr lang="en-US" sz="1800" dirty="0" smtClean="0">
              <a:solidFill>
                <a:srgbClr val="000000"/>
              </a:solidFill>
            </a:endParaRPr>
          </a:p>
          <a:p>
            <a:pPr lvl="1"/>
            <a:endParaRPr lang="en-US" sz="1800" dirty="0" smtClean="0">
              <a:solidFill>
                <a:srgbClr val="000000"/>
              </a:solidFill>
            </a:endParaRPr>
          </a:p>
          <a:p>
            <a:pPr lvl="1"/>
            <a:endParaRPr lang="en-US" sz="1800" dirty="0" smtClean="0">
              <a:solidFill>
                <a:srgbClr val="000000"/>
              </a:solidFill>
            </a:endParaRPr>
          </a:p>
          <a:p>
            <a:pPr lvl="1"/>
            <a:endParaRPr lang="en-US" sz="1800" dirty="0" smtClean="0">
              <a:solidFill>
                <a:srgbClr val="000000"/>
              </a:solidFill>
            </a:endParaRPr>
          </a:p>
          <a:p>
            <a:endParaRPr lang="en-US" sz="2000" dirty="0" smtClean="0">
              <a:solidFill>
                <a:srgbClr val="000000"/>
              </a:solidFill>
            </a:endParaRPr>
          </a:p>
          <a:p>
            <a:pPr lvl="1"/>
            <a:endParaRPr lang="en-US" sz="1800" dirty="0" smtClean="0">
              <a:solidFill>
                <a:srgbClr val="000000"/>
              </a:solidFill>
            </a:endParaRPr>
          </a:p>
          <a:p>
            <a:endParaRPr lang="en-US" sz="2000" dirty="0" smtClean="0">
              <a:solidFill>
                <a:srgbClr val="000000"/>
              </a:solidFill>
            </a:endParaRPr>
          </a:p>
          <a:p>
            <a:endParaRPr lang="en-US" sz="2000" dirty="0" smtClean="0">
              <a:solidFill>
                <a:srgbClr val="000000"/>
              </a:solidFill>
            </a:endParaRPr>
          </a:p>
        </p:txBody>
      </p:sp>
      <p:sp>
        <p:nvSpPr>
          <p:cNvPr id="3" name="Slide Number Placeholder 2"/>
          <p:cNvSpPr>
            <a:spLocks noGrp="1"/>
          </p:cNvSpPr>
          <p:nvPr>
            <p:ph type="sldNum" sz="quarter" idx="12"/>
          </p:nvPr>
        </p:nvSpPr>
        <p:spPr/>
        <p:txBody>
          <a:bodyPr/>
          <a:lstStyle/>
          <a:p>
            <a:fld id="{2C9CC2D0-CF59-FF47-8A2E-49B4FA0C1F85}" type="slidenum">
              <a:rPr lang="en-US" smtClean="0"/>
              <a:pPr/>
              <a:t>9</a:t>
            </a:fld>
            <a:endParaRPr lang="en-US"/>
          </a:p>
        </p:txBody>
      </p:sp>
    </p:spTree>
    <p:extLst>
      <p:ext uri="{BB962C8B-B14F-4D97-AF65-F5344CB8AC3E}">
        <p14:creationId xmlns:p14="http://schemas.microsoft.com/office/powerpoint/2010/main" val="281902025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RC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CRCTemplate.potx</Template>
  <TotalTime>13468</TotalTime>
  <Words>1117</Words>
  <Application>Microsoft Macintosh PowerPoint</Application>
  <PresentationFormat>On-screen Show (4:3)</PresentationFormat>
  <Paragraphs>218</Paragraphs>
  <Slides>17</Slides>
  <Notes>2</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CRCTemplate</vt:lpstr>
      <vt:lpstr>Application of ND CRC  to be a member of the OSG Council  Jarek Nabrzyski CRC Director naber@nd.edu</vt:lpstr>
      <vt:lpstr>About me</vt:lpstr>
      <vt:lpstr>Why I am here?</vt:lpstr>
      <vt:lpstr>Why am I here (2)</vt:lpstr>
      <vt:lpstr>CRC Mission</vt:lpstr>
      <vt:lpstr>CRC Vision</vt:lpstr>
      <vt:lpstr>CRC Goals</vt:lpstr>
      <vt:lpstr>Organization Chart</vt:lpstr>
      <vt:lpstr>CRC in Numbers</vt:lpstr>
      <vt:lpstr>User Growth Number of Active Accounts By Request</vt:lpstr>
      <vt:lpstr>PowerPoint Presentation</vt:lpstr>
      <vt:lpstr>Equipment Facilities</vt:lpstr>
      <vt:lpstr>ND CRC application groups</vt:lpstr>
      <vt:lpstr>ND Collaboration examples</vt:lpstr>
      <vt:lpstr>PowerPoint Presentation</vt:lpstr>
      <vt:lpstr>Summary</vt:lpstr>
      <vt:lpstr>Questions?</vt:lpstr>
    </vt:vector>
  </TitlesOfParts>
  <Company>University of Notre Dame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Tim Stitt</dc:creator>
  <cp:lastModifiedBy>Ruth Pordes</cp:lastModifiedBy>
  <cp:revision>139</cp:revision>
  <cp:lastPrinted>2010-09-07T18:54:19Z</cp:lastPrinted>
  <dcterms:created xsi:type="dcterms:W3CDTF">2011-06-03T18:36:39Z</dcterms:created>
  <dcterms:modified xsi:type="dcterms:W3CDTF">2013-03-09T17:13:14Z</dcterms:modified>
</cp:coreProperties>
</file>